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02" r:id="rId37"/>
    <p:sldId id="292" r:id="rId38"/>
    <p:sldId id="299" r:id="rId39"/>
    <p:sldId id="300" r:id="rId40"/>
    <p:sldId id="30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66" d="100"/>
          <a:sy n="66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58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8011F-5E6A-48D6-A7CA-FEDE60E4FFCE}" type="datetimeFigureOut">
              <a:rPr lang="en-US" smtClean="0"/>
              <a:t>15-May-18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D36CD-CA00-43B1-AE68-A9791BC8E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5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D36CD-CA00-43B1-AE68-A9791BC8E7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8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8EED01-D8B0-4C30-B5E2-5E8970006618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30083" name="Rectangle 7"/>
          <p:cNvSpPr txBox="1">
            <a:spLocks noGrp="1"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8A406F-E2EE-4873-9C92-BD105A545D05}" type="slidenum">
              <a:rPr lang="en-U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solidFill>
            <a:srgbClr val="FFFFFF"/>
          </a:solidFill>
          <a:ln/>
        </p:spPr>
      </p:sp>
      <p:sp>
        <p:nvSpPr>
          <p:cNvPr id="430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Use the white board and do the following</a:t>
            </a: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Assume that we need to pump 68 m3/hr. to a 47 meter head with a pump that is 60% efficient at that point.</a:t>
            </a:r>
          </a:p>
          <a:p>
            <a:pPr eaLnBrk="1" hangingPunct="1"/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Liquid Power -  68 x 47 / 360 = 8.9 Kw</a:t>
            </a:r>
          </a:p>
          <a:p>
            <a:pPr algn="just" eaLnBrk="1" hangingPunct="1"/>
            <a:r>
              <a:rPr lang="en-US" altLang="en-US" sz="1000" b="1" dirty="0" smtClean="0">
                <a:cs typeface="Times New Roman" panose="02020603050405020304" pitchFamily="18" charset="0"/>
              </a:rPr>
              <a:t>Where ‘360’ is a constant</a:t>
            </a:r>
          </a:p>
          <a:p>
            <a:pPr eaLnBrk="1" hangingPunct="1"/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Shaft Power   -  8.9 / 0.60       = 14.8 Kw</a:t>
            </a:r>
          </a:p>
          <a:p>
            <a:pPr algn="just" eaLnBrk="1" hangingPunct="1"/>
            <a:r>
              <a:rPr lang="en-US" altLang="en-US" sz="1000" b="1" dirty="0" smtClean="0">
                <a:cs typeface="Times New Roman" panose="02020603050405020304" pitchFamily="18" charset="0"/>
              </a:rPr>
              <a:t>Where 0.6 is the efficiency at that point</a:t>
            </a:r>
          </a:p>
          <a:p>
            <a:pPr eaLnBrk="1" hangingPunct="1"/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Motor Power -   14.8 / 0.9       = 16.4 Kw</a:t>
            </a:r>
          </a:p>
          <a:p>
            <a:pPr eaLnBrk="1" hangingPunct="1"/>
            <a:r>
              <a:rPr lang="en-GB" altLang="en-US" sz="1000" b="1" dirty="0" smtClean="0">
                <a:cs typeface="Arial" panose="020B0604020202020204" pitchFamily="34" charset="0"/>
              </a:rPr>
              <a:t>Where 0.</a:t>
            </a:r>
            <a:r>
              <a:rPr lang="en-GB" altLang="en-US" sz="1000" b="1" i="1" dirty="0" smtClean="0">
                <a:cs typeface="Arial" panose="020B0604020202020204" pitchFamily="34" charset="0"/>
              </a:rPr>
              <a:t>9</a:t>
            </a:r>
            <a:r>
              <a:rPr lang="en-GB" altLang="en-US" sz="1000" b="1" dirty="0" smtClean="0">
                <a:cs typeface="Arial" panose="020B0604020202020204" pitchFamily="34" charset="0"/>
              </a:rPr>
              <a:t> is the </a:t>
            </a:r>
            <a:r>
              <a:rPr lang="en-GB" altLang="en-US" sz="1000" b="1" i="1" dirty="0" smtClean="0">
                <a:cs typeface="Arial" panose="020B0604020202020204" pitchFamily="34" charset="0"/>
              </a:rPr>
              <a:t>motor </a:t>
            </a:r>
            <a:r>
              <a:rPr lang="en-GB" altLang="en-US" sz="1000" b="1" dirty="0" smtClean="0">
                <a:cs typeface="Arial" panose="020B0604020202020204" pitchFamily="34" charset="0"/>
              </a:rPr>
              <a:t>efficiency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As shown in </a:t>
            </a:r>
            <a:r>
              <a:rPr lang="en-US" altLang="en-US" sz="1000" smtClean="0">
                <a:solidFill>
                  <a:srgbClr val="000000"/>
                </a:solidFill>
                <a:cs typeface="Times New Roman" panose="02020603050405020304" pitchFamily="18" charset="0"/>
              </a:rPr>
              <a:t>the drawing, </a:t>
            </a:r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we should be using impeller "E" to </a:t>
            </a:r>
            <a:r>
              <a:rPr lang="en-US" altLang="en-US" sz="1000" smtClean="0">
                <a:solidFill>
                  <a:srgbClr val="000000"/>
                </a:solidFill>
                <a:cs typeface="Times New Roman" panose="02020603050405020304" pitchFamily="18" charset="0"/>
              </a:rPr>
              <a:t>do this, </a:t>
            </a:r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but we have an oversized pump so we are using the larger impeller "A" with the pump discharge valve throttled back to 68 cubic meters </a:t>
            </a:r>
            <a:r>
              <a:rPr lang="en-US" altLang="en-US" sz="1000" smtClean="0">
                <a:solidFill>
                  <a:srgbClr val="000000"/>
                </a:solidFill>
                <a:cs typeface="Times New Roman" panose="02020603050405020304" pitchFamily="18" charset="0"/>
              </a:rPr>
              <a:t>per hour, </a:t>
            </a:r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giving us an actual head of 76 meters. </a:t>
            </a:r>
          </a:p>
          <a:p>
            <a:pPr algn="just" eaLnBrk="1" hangingPunct="1"/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Now our Kilowatts look like this:</a:t>
            </a:r>
          </a:p>
          <a:p>
            <a:pPr algn="just" eaLnBrk="1" hangingPunct="1"/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68 x 76 / 360 = 14.3 Kw being produced by </a:t>
            </a:r>
            <a:r>
              <a:rPr lang="en-US" altLang="en-US" sz="1000" smtClean="0">
                <a:solidFill>
                  <a:srgbClr val="000000"/>
                </a:solidFill>
                <a:cs typeface="Times New Roman" panose="02020603050405020304" pitchFamily="18" charset="0"/>
              </a:rPr>
              <a:t>the pump, </a:t>
            </a:r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and 14.3 / 0.50 = 28.6 Kw required to do this. Subtracting the amount of kilowatts we should have been using gives us: 28.6 - 14.8 = 13.8 extra kilowatts being used to pump against the throttled discharge valve. </a:t>
            </a:r>
          </a:p>
          <a:p>
            <a:pPr algn="just" eaLnBrk="1" hangingPunct="1"/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Extra energy used - 8760 </a:t>
            </a:r>
            <a:r>
              <a:rPr lang="en-US" altLang="en-US" sz="1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hrs</a:t>
            </a:r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1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yr</a:t>
            </a:r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x 13.8 </a:t>
            </a:r>
            <a:r>
              <a:rPr lang="en-US" altLang="en-US" sz="1000" smtClean="0">
                <a:solidFill>
                  <a:srgbClr val="000000"/>
                </a:solidFill>
                <a:cs typeface="Times New Roman" panose="02020603050405020304" pitchFamily="18" charset="0"/>
              </a:rPr>
              <a:t>= 120,880 </a:t>
            </a:r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kw.</a:t>
            </a:r>
          </a:p>
          <a:p>
            <a:pPr algn="just" eaLnBrk="1" hangingPunct="1"/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 		     = </a:t>
            </a:r>
            <a:r>
              <a:rPr lang="en-US" altLang="en-US" sz="1000" smtClean="0">
                <a:solidFill>
                  <a:srgbClr val="000000"/>
                </a:solidFill>
                <a:cs typeface="Times New Roman" panose="02020603050405020304" pitchFamily="18" charset="0"/>
              </a:rPr>
              <a:t>$ 10,000/annum</a:t>
            </a:r>
            <a:endParaRPr lang="en-US" altLang="en-US" sz="1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1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 this example the extra cost of the electricity could almost equal the cost of purchasing two or three pumps.</a:t>
            </a:r>
          </a:p>
          <a:p>
            <a:pPr algn="just" eaLnBrk="1" hangingPunct="1"/>
            <a:endParaRPr lang="en-US" altLang="en-US" sz="1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 smtClean="0">
              <a:cs typeface="Times New Roman" panose="02020603050405020304" pitchFamily="18" charset="0"/>
            </a:endParaRPr>
          </a:p>
        </p:txBody>
      </p:sp>
      <p:graphicFrame>
        <p:nvGraphicFramePr>
          <p:cNvPr id="430086" name="Object 4"/>
          <p:cNvGraphicFramePr>
            <a:graphicFrameLocks noChangeAspect="1"/>
          </p:cNvGraphicFramePr>
          <p:nvPr/>
        </p:nvGraphicFramePr>
        <p:xfrm>
          <a:off x="1524000" y="3429000"/>
          <a:ext cx="25400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4" imgW="3723810" imgH="428798" progId="Paint.Picture">
                  <p:embed/>
                </p:oleObj>
              </mc:Choice>
              <mc:Fallback>
                <p:oleObj name="Bitmap Image" r:id="rId4" imgW="3723810" imgH="4287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2540000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93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727E-E265-40A5-B5E1-5D4585734182}" type="datetimeFigureOut">
              <a:rPr lang="en-US" smtClean="0"/>
              <a:t>15-May-18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19-E009-4AE3-BEF4-D108CF3D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3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727E-E265-40A5-B5E1-5D4585734182}" type="datetimeFigureOut">
              <a:rPr lang="en-US" smtClean="0"/>
              <a:t>15-May-18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19-E009-4AE3-BEF4-D108CF3D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727E-E265-40A5-B5E1-5D4585734182}" type="datetimeFigureOut">
              <a:rPr lang="en-US" smtClean="0"/>
              <a:t>15-May-18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19-E009-4AE3-BEF4-D108CF3D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1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727E-E265-40A5-B5E1-5D4585734182}" type="datetimeFigureOut">
              <a:rPr lang="en-US" smtClean="0"/>
              <a:t>15-May-18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19-E009-4AE3-BEF4-D108CF3D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727E-E265-40A5-B5E1-5D4585734182}" type="datetimeFigureOut">
              <a:rPr lang="en-US" smtClean="0"/>
              <a:t>15-May-18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19-E009-4AE3-BEF4-D108CF3D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1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727E-E265-40A5-B5E1-5D4585734182}" type="datetimeFigureOut">
              <a:rPr lang="en-US" smtClean="0"/>
              <a:t>15-May-18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19-E009-4AE3-BEF4-D108CF3D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7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727E-E265-40A5-B5E1-5D4585734182}" type="datetimeFigureOut">
              <a:rPr lang="en-US" smtClean="0"/>
              <a:t>15-May-18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19-E009-4AE3-BEF4-D108CF3D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4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727E-E265-40A5-B5E1-5D4585734182}" type="datetimeFigureOut">
              <a:rPr lang="en-US" smtClean="0"/>
              <a:t>15-May-18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19-E009-4AE3-BEF4-D108CF3D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5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727E-E265-40A5-B5E1-5D4585734182}" type="datetimeFigureOut">
              <a:rPr lang="en-US" smtClean="0"/>
              <a:t>15-May-18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19-E009-4AE3-BEF4-D108CF3D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5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727E-E265-40A5-B5E1-5D4585734182}" type="datetimeFigureOut">
              <a:rPr lang="en-US" smtClean="0"/>
              <a:t>15-May-18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19-E009-4AE3-BEF4-D108CF3D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727E-E265-40A5-B5E1-5D4585734182}" type="datetimeFigureOut">
              <a:rPr lang="en-US" smtClean="0"/>
              <a:t>15-May-18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19-E009-4AE3-BEF4-D108CF3D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9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0727E-E265-40A5-B5E1-5D4585734182}" type="datetimeFigureOut">
              <a:rPr lang="en-US" smtClean="0"/>
              <a:t>15-May-18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31419-E009-4AE3-BEF4-D108CF3D7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file:///\\Dharma\Sharable%20files\cpump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Pumps and Pumping Systems</a:t>
            </a:r>
            <a:endParaRPr lang="en-GB" altLang="en-US" dirty="0" smtClean="0"/>
          </a:p>
        </p:txBody>
      </p:sp>
      <p:sp>
        <p:nvSpPr>
          <p:cNvPr id="249859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Types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Performance evaluation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Efficient system operation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Flow control strategies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Energy conservation opportunities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640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Pump operating point</a:t>
            </a:r>
          </a:p>
        </p:txBody>
      </p:sp>
      <p:pic>
        <p:nvPicPr>
          <p:cNvPr id="259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1100"/>
            <a:ext cx="68580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1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762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Typical pump characteristic curves</a:t>
            </a:r>
          </a:p>
        </p:txBody>
      </p:sp>
      <p:pic>
        <p:nvPicPr>
          <p:cNvPr id="260099" name="Picture 3" descr="2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6294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3"/>
          <p:cNvSpPr>
            <a:spLocks noChangeArrowheads="1"/>
          </p:cNvSpPr>
          <p:nvPr/>
        </p:nvSpPr>
        <p:spPr bwMode="auto">
          <a:xfrm>
            <a:off x="-6350" y="796925"/>
            <a:ext cx="212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61123" name="Group 26"/>
          <p:cNvGrpSpPr>
            <a:grpSpLocks/>
          </p:cNvGrpSpPr>
          <p:nvPr/>
        </p:nvGrpSpPr>
        <p:grpSpPr bwMode="auto">
          <a:xfrm>
            <a:off x="1587500" y="1614488"/>
            <a:ext cx="212725" cy="3822700"/>
            <a:chOff x="896" y="795"/>
            <a:chExt cx="134" cy="2408"/>
          </a:xfrm>
        </p:grpSpPr>
        <p:sp>
          <p:nvSpPr>
            <p:cNvPr id="261154" name="Line 24"/>
            <p:cNvSpPr>
              <a:spLocks noChangeShapeType="1"/>
            </p:cNvSpPr>
            <p:nvPr/>
          </p:nvSpPr>
          <p:spPr bwMode="auto">
            <a:xfrm>
              <a:off x="962" y="924"/>
              <a:ext cx="1" cy="22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55" name="Freeform 25"/>
            <p:cNvSpPr>
              <a:spLocks/>
            </p:cNvSpPr>
            <p:nvPr/>
          </p:nvSpPr>
          <p:spPr bwMode="auto">
            <a:xfrm>
              <a:off x="896" y="795"/>
              <a:ext cx="134" cy="136"/>
            </a:xfrm>
            <a:custGeom>
              <a:avLst/>
              <a:gdLst>
                <a:gd name="T0" fmla="*/ 134 w 134"/>
                <a:gd name="T1" fmla="*/ 136 h 136"/>
                <a:gd name="T2" fmla="*/ 66 w 134"/>
                <a:gd name="T3" fmla="*/ 0 h 136"/>
                <a:gd name="T4" fmla="*/ 0 w 134"/>
                <a:gd name="T5" fmla="*/ 136 h 136"/>
                <a:gd name="T6" fmla="*/ 134 w 134"/>
                <a:gd name="T7" fmla="*/ 136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136"/>
                <a:gd name="T14" fmla="*/ 134 w 134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136">
                  <a:moveTo>
                    <a:pt x="134" y="136"/>
                  </a:moveTo>
                  <a:lnTo>
                    <a:pt x="66" y="0"/>
                  </a:lnTo>
                  <a:lnTo>
                    <a:pt x="0" y="136"/>
                  </a:lnTo>
                  <a:lnTo>
                    <a:pt x="134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124" name="Group 29"/>
          <p:cNvGrpSpPr>
            <a:grpSpLocks/>
          </p:cNvGrpSpPr>
          <p:nvPr/>
        </p:nvGrpSpPr>
        <p:grpSpPr bwMode="auto">
          <a:xfrm>
            <a:off x="1692275" y="5332413"/>
            <a:ext cx="5603875" cy="212725"/>
            <a:chOff x="962" y="3137"/>
            <a:chExt cx="3530" cy="134"/>
          </a:xfrm>
        </p:grpSpPr>
        <p:sp>
          <p:nvSpPr>
            <p:cNvPr id="261152" name="Line 27"/>
            <p:cNvSpPr>
              <a:spLocks noChangeShapeType="1"/>
            </p:cNvSpPr>
            <p:nvPr/>
          </p:nvSpPr>
          <p:spPr bwMode="auto">
            <a:xfrm>
              <a:off x="962" y="3203"/>
              <a:ext cx="340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53" name="Freeform 28"/>
            <p:cNvSpPr>
              <a:spLocks/>
            </p:cNvSpPr>
            <p:nvPr/>
          </p:nvSpPr>
          <p:spPr bwMode="auto">
            <a:xfrm>
              <a:off x="4358" y="3137"/>
              <a:ext cx="134" cy="134"/>
            </a:xfrm>
            <a:custGeom>
              <a:avLst/>
              <a:gdLst>
                <a:gd name="T0" fmla="*/ 0 w 134"/>
                <a:gd name="T1" fmla="*/ 134 h 134"/>
                <a:gd name="T2" fmla="*/ 134 w 134"/>
                <a:gd name="T3" fmla="*/ 68 h 134"/>
                <a:gd name="T4" fmla="*/ 0 w 134"/>
                <a:gd name="T5" fmla="*/ 0 h 134"/>
                <a:gd name="T6" fmla="*/ 0 w 134"/>
                <a:gd name="T7" fmla="*/ 134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134"/>
                <a:gd name="T14" fmla="*/ 134 w 134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134">
                  <a:moveTo>
                    <a:pt x="0" y="134"/>
                  </a:moveTo>
                  <a:lnTo>
                    <a:pt x="134" y="68"/>
                  </a:lnTo>
                  <a:lnTo>
                    <a:pt x="0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25" name="Rectangle 30"/>
          <p:cNvSpPr>
            <a:spLocks noChangeArrowheads="1"/>
          </p:cNvSpPr>
          <p:nvPr/>
        </p:nvSpPr>
        <p:spPr bwMode="auto">
          <a:xfrm>
            <a:off x="165100" y="3903663"/>
            <a:ext cx="1271588" cy="765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1126" name="Rectangle 31"/>
          <p:cNvSpPr>
            <a:spLocks noChangeArrowheads="1"/>
          </p:cNvSpPr>
          <p:nvPr/>
        </p:nvSpPr>
        <p:spPr bwMode="auto">
          <a:xfrm>
            <a:off x="358775" y="4003675"/>
            <a:ext cx="6302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</a:rPr>
              <a:t> Head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1127" name="Rectangle 32"/>
          <p:cNvSpPr>
            <a:spLocks noChangeArrowheads="1"/>
          </p:cNvSpPr>
          <p:nvPr/>
        </p:nvSpPr>
        <p:spPr bwMode="auto">
          <a:xfrm>
            <a:off x="1001713" y="4003675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1128" name="Rectangle 33"/>
          <p:cNvSpPr>
            <a:spLocks noChangeArrowheads="1"/>
          </p:cNvSpPr>
          <p:nvPr/>
        </p:nvSpPr>
        <p:spPr bwMode="auto">
          <a:xfrm>
            <a:off x="358775" y="4318000"/>
            <a:ext cx="8747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</a:rPr>
              <a:t> Meters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1129" name="Rectangle 34"/>
          <p:cNvSpPr>
            <a:spLocks noChangeArrowheads="1"/>
          </p:cNvSpPr>
          <p:nvPr/>
        </p:nvSpPr>
        <p:spPr bwMode="auto">
          <a:xfrm>
            <a:off x="1250950" y="4265613"/>
            <a:ext cx="8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1130" name="Rectangle 37"/>
          <p:cNvSpPr>
            <a:spLocks noChangeArrowheads="1"/>
          </p:cNvSpPr>
          <p:nvPr/>
        </p:nvSpPr>
        <p:spPr bwMode="auto">
          <a:xfrm>
            <a:off x="6659563" y="1101725"/>
            <a:ext cx="212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1131" name="Rectangle 40"/>
          <p:cNvSpPr>
            <a:spLocks noChangeArrowheads="1"/>
          </p:cNvSpPr>
          <p:nvPr/>
        </p:nvSpPr>
        <p:spPr bwMode="auto">
          <a:xfrm>
            <a:off x="8756650" y="2219325"/>
            <a:ext cx="8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1132" name="Rectangle 44"/>
          <p:cNvSpPr>
            <a:spLocks noChangeArrowheads="1"/>
          </p:cNvSpPr>
          <p:nvPr/>
        </p:nvSpPr>
        <p:spPr bwMode="auto">
          <a:xfrm>
            <a:off x="3784600" y="1506538"/>
            <a:ext cx="8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1133" name="Rectangle 48"/>
          <p:cNvSpPr>
            <a:spLocks noChangeArrowheads="1"/>
          </p:cNvSpPr>
          <p:nvPr/>
        </p:nvSpPr>
        <p:spPr bwMode="auto">
          <a:xfrm>
            <a:off x="4651375" y="2503488"/>
            <a:ext cx="8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1134" name="Rectangle 49"/>
          <p:cNvSpPr>
            <a:spLocks noChangeArrowheads="1"/>
          </p:cNvSpPr>
          <p:nvPr/>
        </p:nvSpPr>
        <p:spPr bwMode="auto">
          <a:xfrm>
            <a:off x="6138863" y="3182938"/>
            <a:ext cx="2293937" cy="511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1135" name="Rectangle 51"/>
          <p:cNvSpPr>
            <a:spLocks noChangeArrowheads="1"/>
          </p:cNvSpPr>
          <p:nvPr/>
        </p:nvSpPr>
        <p:spPr bwMode="auto">
          <a:xfrm>
            <a:off x="8021638" y="3232150"/>
            <a:ext cx="8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1136" name="Rectangle 52"/>
          <p:cNvSpPr>
            <a:spLocks noChangeArrowheads="1"/>
          </p:cNvSpPr>
          <p:nvPr/>
        </p:nvSpPr>
        <p:spPr bwMode="auto">
          <a:xfrm>
            <a:off x="2201863" y="3598863"/>
            <a:ext cx="2292350" cy="509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1137" name="Rectangle 53"/>
          <p:cNvSpPr>
            <a:spLocks noChangeArrowheads="1"/>
          </p:cNvSpPr>
          <p:nvPr/>
        </p:nvSpPr>
        <p:spPr bwMode="auto">
          <a:xfrm>
            <a:off x="2398713" y="3700463"/>
            <a:ext cx="15049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</a:rPr>
              <a:t>System Curve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1138" name="Rectangle 54"/>
          <p:cNvSpPr>
            <a:spLocks noChangeArrowheads="1"/>
          </p:cNvSpPr>
          <p:nvPr/>
        </p:nvSpPr>
        <p:spPr bwMode="auto">
          <a:xfrm>
            <a:off x="4019550" y="3648075"/>
            <a:ext cx="8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1139" name="Rectangle 55"/>
          <p:cNvSpPr>
            <a:spLocks noChangeArrowheads="1"/>
          </p:cNvSpPr>
          <p:nvPr/>
        </p:nvSpPr>
        <p:spPr bwMode="auto">
          <a:xfrm>
            <a:off x="3476625" y="5940425"/>
            <a:ext cx="2036763" cy="608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61140" name="Group 62"/>
          <p:cNvGrpSpPr>
            <a:grpSpLocks/>
          </p:cNvGrpSpPr>
          <p:nvPr/>
        </p:nvGrpSpPr>
        <p:grpSpPr bwMode="auto">
          <a:xfrm>
            <a:off x="3676650" y="5762625"/>
            <a:ext cx="1646238" cy="412750"/>
            <a:chOff x="2212" y="3581"/>
            <a:chExt cx="1037" cy="260"/>
          </a:xfrm>
        </p:grpSpPr>
        <p:sp>
          <p:nvSpPr>
            <p:cNvPr id="261146" name="Rectangle 56"/>
            <p:cNvSpPr>
              <a:spLocks noChangeArrowheads="1"/>
            </p:cNvSpPr>
            <p:nvPr/>
          </p:nvSpPr>
          <p:spPr bwMode="auto">
            <a:xfrm>
              <a:off x="2212" y="3585"/>
              <a:ext cx="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1147" name="Rectangle 57"/>
            <p:cNvSpPr>
              <a:spLocks noChangeArrowheads="1"/>
            </p:cNvSpPr>
            <p:nvPr/>
          </p:nvSpPr>
          <p:spPr bwMode="auto">
            <a:xfrm>
              <a:off x="2212" y="3581"/>
              <a:ext cx="1037" cy="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1148" name="Rectangle 58"/>
            <p:cNvSpPr>
              <a:spLocks noChangeArrowheads="1"/>
            </p:cNvSpPr>
            <p:nvPr/>
          </p:nvSpPr>
          <p:spPr bwMode="auto">
            <a:xfrm>
              <a:off x="2374" y="3633"/>
              <a:ext cx="46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Times New Roman" panose="02020603050405020304" pitchFamily="18" charset="0"/>
                </a:rPr>
                <a:t>Flow (m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1149" name="Rectangle 59"/>
            <p:cNvSpPr>
              <a:spLocks noChangeArrowheads="1"/>
            </p:cNvSpPr>
            <p:nvPr/>
          </p:nvSpPr>
          <p:spPr bwMode="auto">
            <a:xfrm>
              <a:off x="2841" y="3613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1150" name="Rectangle 60"/>
            <p:cNvSpPr>
              <a:spLocks noChangeArrowheads="1"/>
            </p:cNvSpPr>
            <p:nvPr/>
          </p:nvSpPr>
          <p:spPr bwMode="auto">
            <a:xfrm>
              <a:off x="2886" y="3633"/>
              <a:ext cx="19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Times New Roman" panose="02020603050405020304" pitchFamily="18" charset="0"/>
                </a:rPr>
                <a:t>/hr)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1151" name="Rectangle 61"/>
            <p:cNvSpPr>
              <a:spLocks noChangeArrowheads="1"/>
            </p:cNvSpPr>
            <p:nvPr/>
          </p:nvSpPr>
          <p:spPr bwMode="auto">
            <a:xfrm>
              <a:off x="3086" y="3606"/>
              <a:ext cx="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1141" name="Rectangle 63"/>
          <p:cNvSpPr>
            <a:spLocks noChangeArrowheads="1"/>
          </p:cNvSpPr>
          <p:nvPr/>
        </p:nvSpPr>
        <p:spPr bwMode="auto">
          <a:xfrm>
            <a:off x="5314950" y="6156325"/>
            <a:ext cx="8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1142" name="Freeform 66"/>
          <p:cNvSpPr>
            <a:spLocks/>
          </p:cNvSpPr>
          <p:nvPr/>
        </p:nvSpPr>
        <p:spPr bwMode="auto">
          <a:xfrm>
            <a:off x="1692275" y="2428875"/>
            <a:ext cx="6299200" cy="2249488"/>
          </a:xfrm>
          <a:custGeom>
            <a:avLst/>
            <a:gdLst>
              <a:gd name="T0" fmla="*/ 0 w 3968"/>
              <a:gd name="T1" fmla="*/ 2147483647 h 1417"/>
              <a:gd name="T2" fmla="*/ 2147483647 w 3968"/>
              <a:gd name="T3" fmla="*/ 2147483647 h 1417"/>
              <a:gd name="T4" fmla="*/ 2147483647 w 3968"/>
              <a:gd name="T5" fmla="*/ 2147483647 h 1417"/>
              <a:gd name="T6" fmla="*/ 2147483647 w 3968"/>
              <a:gd name="T7" fmla="*/ 2147483647 h 1417"/>
              <a:gd name="T8" fmla="*/ 2147483647 w 3968"/>
              <a:gd name="T9" fmla="*/ 2147483647 h 1417"/>
              <a:gd name="T10" fmla="*/ 2147483647 w 3968"/>
              <a:gd name="T11" fmla="*/ 2147483647 h 1417"/>
              <a:gd name="T12" fmla="*/ 2147483647 w 3968"/>
              <a:gd name="T13" fmla="*/ 2147483647 h 1417"/>
              <a:gd name="T14" fmla="*/ 2147483647 w 3968"/>
              <a:gd name="T15" fmla="*/ 2147483647 h 1417"/>
              <a:gd name="T16" fmla="*/ 2147483647 w 3968"/>
              <a:gd name="T17" fmla="*/ 2147483647 h 1417"/>
              <a:gd name="T18" fmla="*/ 2147483647 w 3968"/>
              <a:gd name="T19" fmla="*/ 2147483647 h 1417"/>
              <a:gd name="T20" fmla="*/ 2147483647 w 3968"/>
              <a:gd name="T21" fmla="*/ 2147483647 h 1417"/>
              <a:gd name="T22" fmla="*/ 2147483647 w 3968"/>
              <a:gd name="T23" fmla="*/ 2147483647 h 1417"/>
              <a:gd name="T24" fmla="*/ 2147483647 w 3968"/>
              <a:gd name="T25" fmla="*/ 2147483647 h 1417"/>
              <a:gd name="T26" fmla="*/ 2147483647 w 3968"/>
              <a:gd name="T27" fmla="*/ 2147483647 h 1417"/>
              <a:gd name="T28" fmla="*/ 2147483647 w 3968"/>
              <a:gd name="T29" fmla="*/ 2147483647 h 1417"/>
              <a:gd name="T30" fmla="*/ 2147483647 w 3968"/>
              <a:gd name="T31" fmla="*/ 2147483647 h 1417"/>
              <a:gd name="T32" fmla="*/ 2147483647 w 3968"/>
              <a:gd name="T33" fmla="*/ 2147483647 h 1417"/>
              <a:gd name="T34" fmla="*/ 2147483647 w 3968"/>
              <a:gd name="T35" fmla="*/ 2147483647 h 1417"/>
              <a:gd name="T36" fmla="*/ 2147483647 w 3968"/>
              <a:gd name="T37" fmla="*/ 2147483647 h 1417"/>
              <a:gd name="T38" fmla="*/ 2147483647 w 3968"/>
              <a:gd name="T39" fmla="*/ 2147483647 h 1417"/>
              <a:gd name="T40" fmla="*/ 2147483647 w 3968"/>
              <a:gd name="T41" fmla="*/ 2147483647 h 1417"/>
              <a:gd name="T42" fmla="*/ 2147483647 w 3968"/>
              <a:gd name="T43" fmla="*/ 2147483647 h 1417"/>
              <a:gd name="T44" fmla="*/ 2147483647 w 3968"/>
              <a:gd name="T45" fmla="*/ 2147483647 h 1417"/>
              <a:gd name="T46" fmla="*/ 2147483647 w 3968"/>
              <a:gd name="T47" fmla="*/ 2147483647 h 1417"/>
              <a:gd name="T48" fmla="*/ 2147483647 w 3968"/>
              <a:gd name="T49" fmla="*/ 2147483647 h 1417"/>
              <a:gd name="T50" fmla="*/ 2147483647 w 3968"/>
              <a:gd name="T51" fmla="*/ 2147483647 h 1417"/>
              <a:gd name="T52" fmla="*/ 2147483647 w 3968"/>
              <a:gd name="T53" fmla="*/ 2147483647 h 1417"/>
              <a:gd name="T54" fmla="*/ 2147483647 w 3968"/>
              <a:gd name="T55" fmla="*/ 2147483647 h 1417"/>
              <a:gd name="T56" fmla="*/ 2147483647 w 3968"/>
              <a:gd name="T57" fmla="*/ 2147483647 h 1417"/>
              <a:gd name="T58" fmla="*/ 2147483647 w 3968"/>
              <a:gd name="T59" fmla="*/ 2147483647 h 1417"/>
              <a:gd name="T60" fmla="*/ 2147483647 w 3968"/>
              <a:gd name="T61" fmla="*/ 2147483647 h 1417"/>
              <a:gd name="T62" fmla="*/ 2147483647 w 3968"/>
              <a:gd name="T63" fmla="*/ 2147483647 h 1417"/>
              <a:gd name="T64" fmla="*/ 2147483647 w 3968"/>
              <a:gd name="T65" fmla="*/ 2147483647 h 1417"/>
              <a:gd name="T66" fmla="*/ 2147483647 w 3968"/>
              <a:gd name="T67" fmla="*/ 2147483647 h 1417"/>
              <a:gd name="T68" fmla="*/ 2147483647 w 3968"/>
              <a:gd name="T69" fmla="*/ 2147483647 h 1417"/>
              <a:gd name="T70" fmla="*/ 2147483647 w 3968"/>
              <a:gd name="T71" fmla="*/ 2147483647 h 1417"/>
              <a:gd name="T72" fmla="*/ 2147483647 w 3968"/>
              <a:gd name="T73" fmla="*/ 2147483647 h 1417"/>
              <a:gd name="T74" fmla="*/ 2147483647 w 3968"/>
              <a:gd name="T75" fmla="*/ 2147483647 h 1417"/>
              <a:gd name="T76" fmla="*/ 2147483647 w 3968"/>
              <a:gd name="T77" fmla="*/ 2147483647 h 1417"/>
              <a:gd name="T78" fmla="*/ 2147483647 w 3968"/>
              <a:gd name="T79" fmla="*/ 2147483647 h 1417"/>
              <a:gd name="T80" fmla="*/ 2147483647 w 3968"/>
              <a:gd name="T81" fmla="*/ 2147483647 h 1417"/>
              <a:gd name="T82" fmla="*/ 2147483647 w 3968"/>
              <a:gd name="T83" fmla="*/ 2147483647 h 1417"/>
              <a:gd name="T84" fmla="*/ 2147483647 w 3968"/>
              <a:gd name="T85" fmla="*/ 2147483647 h 1417"/>
              <a:gd name="T86" fmla="*/ 2147483647 w 3968"/>
              <a:gd name="T87" fmla="*/ 2147483647 h 1417"/>
              <a:gd name="T88" fmla="*/ 2147483647 w 3968"/>
              <a:gd name="T89" fmla="*/ 2147483647 h 1417"/>
              <a:gd name="T90" fmla="*/ 2147483647 w 3968"/>
              <a:gd name="T91" fmla="*/ 2147483647 h 1417"/>
              <a:gd name="T92" fmla="*/ 2147483647 w 3968"/>
              <a:gd name="T93" fmla="*/ 2147483647 h 1417"/>
              <a:gd name="T94" fmla="*/ 2147483647 w 3968"/>
              <a:gd name="T95" fmla="*/ 2147483647 h 1417"/>
              <a:gd name="T96" fmla="*/ 2147483647 w 3968"/>
              <a:gd name="T97" fmla="*/ 0 h 14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968"/>
              <a:gd name="T148" fmla="*/ 0 h 1417"/>
              <a:gd name="T149" fmla="*/ 3968 w 3968"/>
              <a:gd name="T150" fmla="*/ 1417 h 141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968" h="1417">
                <a:moveTo>
                  <a:pt x="0" y="1417"/>
                </a:moveTo>
                <a:lnTo>
                  <a:pt x="64" y="1406"/>
                </a:lnTo>
                <a:lnTo>
                  <a:pt x="99" y="1402"/>
                </a:lnTo>
                <a:lnTo>
                  <a:pt x="136" y="1400"/>
                </a:lnTo>
                <a:lnTo>
                  <a:pt x="175" y="1396"/>
                </a:lnTo>
                <a:lnTo>
                  <a:pt x="218" y="1392"/>
                </a:lnTo>
                <a:lnTo>
                  <a:pt x="267" y="1386"/>
                </a:lnTo>
                <a:lnTo>
                  <a:pt x="319" y="1380"/>
                </a:lnTo>
                <a:lnTo>
                  <a:pt x="379" y="1369"/>
                </a:lnTo>
                <a:lnTo>
                  <a:pt x="445" y="1357"/>
                </a:lnTo>
                <a:lnTo>
                  <a:pt x="517" y="1343"/>
                </a:lnTo>
                <a:lnTo>
                  <a:pt x="556" y="1332"/>
                </a:lnTo>
                <a:lnTo>
                  <a:pt x="597" y="1322"/>
                </a:lnTo>
                <a:lnTo>
                  <a:pt x="640" y="1310"/>
                </a:lnTo>
                <a:lnTo>
                  <a:pt x="686" y="1297"/>
                </a:lnTo>
                <a:lnTo>
                  <a:pt x="733" y="1283"/>
                </a:lnTo>
                <a:lnTo>
                  <a:pt x="782" y="1268"/>
                </a:lnTo>
                <a:lnTo>
                  <a:pt x="836" y="1252"/>
                </a:lnTo>
                <a:lnTo>
                  <a:pt x="891" y="1233"/>
                </a:lnTo>
                <a:lnTo>
                  <a:pt x="949" y="1213"/>
                </a:lnTo>
                <a:lnTo>
                  <a:pt x="1009" y="1192"/>
                </a:lnTo>
                <a:lnTo>
                  <a:pt x="1075" y="1170"/>
                </a:lnTo>
                <a:lnTo>
                  <a:pt x="1145" y="1143"/>
                </a:lnTo>
                <a:lnTo>
                  <a:pt x="1221" y="1114"/>
                </a:lnTo>
                <a:lnTo>
                  <a:pt x="1301" y="1083"/>
                </a:lnTo>
                <a:lnTo>
                  <a:pt x="1386" y="1052"/>
                </a:lnTo>
                <a:lnTo>
                  <a:pt x="1474" y="1017"/>
                </a:lnTo>
                <a:lnTo>
                  <a:pt x="1567" y="980"/>
                </a:lnTo>
                <a:lnTo>
                  <a:pt x="1664" y="943"/>
                </a:lnTo>
                <a:lnTo>
                  <a:pt x="1763" y="902"/>
                </a:lnTo>
                <a:lnTo>
                  <a:pt x="1864" y="863"/>
                </a:lnTo>
                <a:lnTo>
                  <a:pt x="1969" y="819"/>
                </a:lnTo>
                <a:lnTo>
                  <a:pt x="2074" y="778"/>
                </a:lnTo>
                <a:lnTo>
                  <a:pt x="2288" y="690"/>
                </a:lnTo>
                <a:lnTo>
                  <a:pt x="2504" y="601"/>
                </a:lnTo>
                <a:lnTo>
                  <a:pt x="2722" y="512"/>
                </a:lnTo>
                <a:lnTo>
                  <a:pt x="2934" y="424"/>
                </a:lnTo>
                <a:lnTo>
                  <a:pt x="3039" y="383"/>
                </a:lnTo>
                <a:lnTo>
                  <a:pt x="3142" y="339"/>
                </a:lnTo>
                <a:lnTo>
                  <a:pt x="3241" y="298"/>
                </a:lnTo>
                <a:lnTo>
                  <a:pt x="3338" y="259"/>
                </a:lnTo>
                <a:lnTo>
                  <a:pt x="3433" y="220"/>
                </a:lnTo>
                <a:lnTo>
                  <a:pt x="3523" y="183"/>
                </a:lnTo>
                <a:lnTo>
                  <a:pt x="3610" y="146"/>
                </a:lnTo>
                <a:lnTo>
                  <a:pt x="3690" y="113"/>
                </a:lnTo>
                <a:lnTo>
                  <a:pt x="3768" y="82"/>
                </a:lnTo>
                <a:lnTo>
                  <a:pt x="3841" y="51"/>
                </a:lnTo>
                <a:lnTo>
                  <a:pt x="3906" y="24"/>
                </a:lnTo>
                <a:lnTo>
                  <a:pt x="3968" y="0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3" name="Rectangle 132"/>
          <p:cNvSpPr>
            <a:spLocks noChangeArrowheads="1"/>
          </p:cNvSpPr>
          <p:nvPr/>
        </p:nvSpPr>
        <p:spPr bwMode="auto">
          <a:xfrm>
            <a:off x="6278563" y="4668838"/>
            <a:ext cx="2239962" cy="604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1144" name="Rectangle 134"/>
          <p:cNvSpPr>
            <a:spLocks noChangeArrowheads="1"/>
          </p:cNvSpPr>
          <p:nvPr/>
        </p:nvSpPr>
        <p:spPr bwMode="auto">
          <a:xfrm>
            <a:off x="8312150" y="4724400"/>
            <a:ext cx="8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1145" name="Rectangle 13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Selecting a pump</a:t>
            </a:r>
          </a:p>
        </p:txBody>
      </p:sp>
    </p:spTree>
    <p:extLst>
      <p:ext uri="{BB962C8B-B14F-4D97-AF65-F5344CB8AC3E}">
        <p14:creationId xmlns:p14="http://schemas.microsoft.com/office/powerpoint/2010/main" val="11494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-6350" y="796925"/>
            <a:ext cx="212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47" name="Rectangle 14"/>
          <p:cNvSpPr>
            <a:spLocks noChangeArrowheads="1"/>
          </p:cNvSpPr>
          <p:nvPr/>
        </p:nvSpPr>
        <p:spPr bwMode="auto">
          <a:xfrm>
            <a:off x="6888163" y="1401763"/>
            <a:ext cx="8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48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Selecting a pump</a:t>
            </a:r>
          </a:p>
        </p:txBody>
      </p:sp>
      <p:sp>
        <p:nvSpPr>
          <p:cNvPr id="262149" name="Rectangle 37"/>
          <p:cNvSpPr>
            <a:spLocks noChangeArrowheads="1"/>
          </p:cNvSpPr>
          <p:nvPr/>
        </p:nvSpPr>
        <p:spPr bwMode="auto">
          <a:xfrm>
            <a:off x="755650" y="1512888"/>
            <a:ext cx="698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62150" name="Group 40"/>
          <p:cNvGrpSpPr>
            <a:grpSpLocks/>
          </p:cNvGrpSpPr>
          <p:nvPr/>
        </p:nvGrpSpPr>
        <p:grpSpPr bwMode="auto">
          <a:xfrm>
            <a:off x="1989138" y="1912938"/>
            <a:ext cx="184150" cy="3298825"/>
            <a:chOff x="1109" y="1016"/>
            <a:chExt cx="116" cy="2078"/>
          </a:xfrm>
        </p:grpSpPr>
        <p:sp>
          <p:nvSpPr>
            <p:cNvPr id="262190" name="Line 38"/>
            <p:cNvSpPr>
              <a:spLocks noChangeShapeType="1"/>
            </p:cNvSpPr>
            <p:nvPr/>
          </p:nvSpPr>
          <p:spPr bwMode="auto">
            <a:xfrm>
              <a:off x="1166" y="1128"/>
              <a:ext cx="1" cy="196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91" name="Freeform 39"/>
            <p:cNvSpPr>
              <a:spLocks/>
            </p:cNvSpPr>
            <p:nvPr/>
          </p:nvSpPr>
          <p:spPr bwMode="auto">
            <a:xfrm>
              <a:off x="1109" y="1016"/>
              <a:ext cx="116" cy="117"/>
            </a:xfrm>
            <a:custGeom>
              <a:avLst/>
              <a:gdLst>
                <a:gd name="T0" fmla="*/ 116 w 116"/>
                <a:gd name="T1" fmla="*/ 117 h 117"/>
                <a:gd name="T2" fmla="*/ 57 w 116"/>
                <a:gd name="T3" fmla="*/ 0 h 117"/>
                <a:gd name="T4" fmla="*/ 0 w 116"/>
                <a:gd name="T5" fmla="*/ 117 h 117"/>
                <a:gd name="T6" fmla="*/ 116 w 116"/>
                <a:gd name="T7" fmla="*/ 117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6"/>
                <a:gd name="T13" fmla="*/ 0 h 117"/>
                <a:gd name="T14" fmla="*/ 116 w 116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6" h="117">
                  <a:moveTo>
                    <a:pt x="116" y="117"/>
                  </a:moveTo>
                  <a:lnTo>
                    <a:pt x="57" y="0"/>
                  </a:lnTo>
                  <a:lnTo>
                    <a:pt x="0" y="117"/>
                  </a:lnTo>
                  <a:lnTo>
                    <a:pt x="116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2151" name="Group 43"/>
          <p:cNvGrpSpPr>
            <a:grpSpLocks/>
          </p:cNvGrpSpPr>
          <p:nvPr/>
        </p:nvGrpSpPr>
        <p:grpSpPr bwMode="auto">
          <a:xfrm>
            <a:off x="2079625" y="5122863"/>
            <a:ext cx="4837113" cy="182562"/>
            <a:chOff x="1166" y="3038"/>
            <a:chExt cx="3047" cy="115"/>
          </a:xfrm>
        </p:grpSpPr>
        <p:sp>
          <p:nvSpPr>
            <p:cNvPr id="262188" name="Line 41"/>
            <p:cNvSpPr>
              <a:spLocks noChangeShapeType="1"/>
            </p:cNvSpPr>
            <p:nvPr/>
          </p:nvSpPr>
          <p:spPr bwMode="auto">
            <a:xfrm>
              <a:off x="1166" y="3094"/>
              <a:ext cx="293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89" name="Freeform 42"/>
            <p:cNvSpPr>
              <a:spLocks/>
            </p:cNvSpPr>
            <p:nvPr/>
          </p:nvSpPr>
          <p:spPr bwMode="auto">
            <a:xfrm>
              <a:off x="4098" y="3038"/>
              <a:ext cx="115" cy="115"/>
            </a:xfrm>
            <a:custGeom>
              <a:avLst/>
              <a:gdLst>
                <a:gd name="T0" fmla="*/ 0 w 115"/>
                <a:gd name="T1" fmla="*/ 115 h 115"/>
                <a:gd name="T2" fmla="*/ 115 w 115"/>
                <a:gd name="T3" fmla="*/ 58 h 115"/>
                <a:gd name="T4" fmla="*/ 0 w 115"/>
                <a:gd name="T5" fmla="*/ 0 h 115"/>
                <a:gd name="T6" fmla="*/ 0 w 115"/>
                <a:gd name="T7" fmla="*/ 115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115"/>
                <a:gd name="T14" fmla="*/ 115 w 115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115">
                  <a:moveTo>
                    <a:pt x="0" y="115"/>
                  </a:moveTo>
                  <a:lnTo>
                    <a:pt x="115" y="58"/>
                  </a:lnTo>
                  <a:lnTo>
                    <a:pt x="0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2152" name="Rectangle 44"/>
          <p:cNvSpPr>
            <a:spLocks noChangeArrowheads="1"/>
          </p:cNvSpPr>
          <p:nvPr/>
        </p:nvSpPr>
        <p:spPr bwMode="auto">
          <a:xfrm>
            <a:off x="762000" y="3889375"/>
            <a:ext cx="1098550" cy="66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2153" name="Rectangle 45"/>
          <p:cNvSpPr>
            <a:spLocks noChangeArrowheads="1"/>
          </p:cNvSpPr>
          <p:nvPr/>
        </p:nvSpPr>
        <p:spPr bwMode="auto">
          <a:xfrm>
            <a:off x="928688" y="3976688"/>
            <a:ext cx="568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 Head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54" name="Rectangle 46"/>
          <p:cNvSpPr>
            <a:spLocks noChangeArrowheads="1"/>
          </p:cNvSpPr>
          <p:nvPr/>
        </p:nvSpPr>
        <p:spPr bwMode="auto">
          <a:xfrm>
            <a:off x="1484313" y="39766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55" name="Rectangle 47"/>
          <p:cNvSpPr>
            <a:spLocks noChangeArrowheads="1"/>
          </p:cNvSpPr>
          <p:nvPr/>
        </p:nvSpPr>
        <p:spPr bwMode="auto">
          <a:xfrm>
            <a:off x="928688" y="4246563"/>
            <a:ext cx="7889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 Meters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56" name="Rectangle 48"/>
          <p:cNvSpPr>
            <a:spLocks noChangeArrowheads="1"/>
          </p:cNvSpPr>
          <p:nvPr/>
        </p:nvSpPr>
        <p:spPr bwMode="auto">
          <a:xfrm>
            <a:off x="1698625" y="4202113"/>
            <a:ext cx="698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57" name="Rectangle 49"/>
          <p:cNvSpPr>
            <a:spLocks noChangeArrowheads="1"/>
          </p:cNvSpPr>
          <p:nvPr/>
        </p:nvSpPr>
        <p:spPr bwMode="auto">
          <a:xfrm>
            <a:off x="4281488" y="1727200"/>
            <a:ext cx="24892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2158" name="Rectangle 51"/>
          <p:cNvSpPr>
            <a:spLocks noChangeArrowheads="1"/>
          </p:cNvSpPr>
          <p:nvPr/>
        </p:nvSpPr>
        <p:spPr bwMode="auto">
          <a:xfrm>
            <a:off x="6510338" y="1774825"/>
            <a:ext cx="698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59" name="Rectangle 52"/>
          <p:cNvSpPr>
            <a:spLocks noChangeArrowheads="1"/>
          </p:cNvSpPr>
          <p:nvPr/>
        </p:nvSpPr>
        <p:spPr bwMode="auto">
          <a:xfrm>
            <a:off x="7577138" y="2387600"/>
            <a:ext cx="881062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2160" name="Rectangle 53"/>
          <p:cNvSpPr>
            <a:spLocks noChangeArrowheads="1"/>
          </p:cNvSpPr>
          <p:nvPr/>
        </p:nvSpPr>
        <p:spPr bwMode="auto">
          <a:xfrm>
            <a:off x="5715000" y="2814638"/>
            <a:ext cx="4429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82%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61" name="Rectangle 54"/>
          <p:cNvSpPr>
            <a:spLocks noChangeArrowheads="1"/>
          </p:cNvSpPr>
          <p:nvPr/>
        </p:nvSpPr>
        <p:spPr bwMode="auto">
          <a:xfrm>
            <a:off x="8178800" y="2435225"/>
            <a:ext cx="698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62" name="Rectangle 55"/>
          <p:cNvSpPr>
            <a:spLocks noChangeArrowheads="1"/>
          </p:cNvSpPr>
          <p:nvPr/>
        </p:nvSpPr>
        <p:spPr bwMode="auto">
          <a:xfrm>
            <a:off x="2300288" y="1506538"/>
            <a:ext cx="1933575" cy="66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2163" name="Rectangle 56"/>
          <p:cNvSpPr>
            <a:spLocks noChangeArrowheads="1"/>
          </p:cNvSpPr>
          <p:nvPr/>
        </p:nvSpPr>
        <p:spPr bwMode="auto">
          <a:xfrm>
            <a:off x="2565400" y="1593850"/>
            <a:ext cx="15065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Pump Curve at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64" name="Rectangle 57"/>
          <p:cNvSpPr>
            <a:spLocks noChangeArrowheads="1"/>
          </p:cNvSpPr>
          <p:nvPr/>
        </p:nvSpPr>
        <p:spPr bwMode="auto">
          <a:xfrm>
            <a:off x="2647950" y="1865313"/>
            <a:ext cx="12715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Const. Speed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65" name="Rectangle 59"/>
          <p:cNvSpPr>
            <a:spLocks noChangeArrowheads="1"/>
          </p:cNvSpPr>
          <p:nvPr/>
        </p:nvSpPr>
        <p:spPr bwMode="auto">
          <a:xfrm>
            <a:off x="3298825" y="2366963"/>
            <a:ext cx="1716088" cy="681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2166" name="Rectangle 62"/>
          <p:cNvSpPr>
            <a:spLocks noChangeArrowheads="1"/>
          </p:cNvSpPr>
          <p:nvPr/>
        </p:nvSpPr>
        <p:spPr bwMode="auto">
          <a:xfrm>
            <a:off x="4633913" y="2681288"/>
            <a:ext cx="698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67" name="Rectangle 63"/>
          <p:cNvSpPr>
            <a:spLocks noChangeArrowheads="1"/>
          </p:cNvSpPr>
          <p:nvPr/>
        </p:nvSpPr>
        <p:spPr bwMode="auto">
          <a:xfrm>
            <a:off x="5918200" y="3267075"/>
            <a:ext cx="1981200" cy="441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2168" name="Rectangle 65"/>
          <p:cNvSpPr>
            <a:spLocks noChangeArrowheads="1"/>
          </p:cNvSpPr>
          <p:nvPr/>
        </p:nvSpPr>
        <p:spPr bwMode="auto">
          <a:xfrm>
            <a:off x="7543800" y="3309938"/>
            <a:ext cx="698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69" name="Rectangle 66"/>
          <p:cNvSpPr>
            <a:spLocks noChangeArrowheads="1"/>
          </p:cNvSpPr>
          <p:nvPr/>
        </p:nvSpPr>
        <p:spPr bwMode="auto">
          <a:xfrm>
            <a:off x="2520950" y="3625850"/>
            <a:ext cx="1978025" cy="441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2170" name="Rectangle 67"/>
          <p:cNvSpPr>
            <a:spLocks noChangeArrowheads="1"/>
          </p:cNvSpPr>
          <p:nvPr/>
        </p:nvSpPr>
        <p:spPr bwMode="auto">
          <a:xfrm>
            <a:off x="2689225" y="3713163"/>
            <a:ext cx="1358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System Curve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71" name="Rectangle 68"/>
          <p:cNvSpPr>
            <a:spLocks noChangeArrowheads="1"/>
          </p:cNvSpPr>
          <p:nvPr/>
        </p:nvSpPr>
        <p:spPr bwMode="auto">
          <a:xfrm>
            <a:off x="4089400" y="3668713"/>
            <a:ext cx="698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72" name="Rectangle 69"/>
          <p:cNvSpPr>
            <a:spLocks noChangeArrowheads="1"/>
          </p:cNvSpPr>
          <p:nvPr/>
        </p:nvSpPr>
        <p:spPr bwMode="auto">
          <a:xfrm>
            <a:off x="3621088" y="5646738"/>
            <a:ext cx="1757362" cy="525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62173" name="Group 76"/>
          <p:cNvGrpSpPr>
            <a:grpSpLocks/>
          </p:cNvGrpSpPr>
          <p:nvPr/>
        </p:nvGrpSpPr>
        <p:grpSpPr bwMode="auto">
          <a:xfrm>
            <a:off x="3792538" y="5722938"/>
            <a:ext cx="1420812" cy="355600"/>
            <a:chOff x="2245" y="3416"/>
            <a:chExt cx="895" cy="224"/>
          </a:xfrm>
        </p:grpSpPr>
        <p:sp>
          <p:nvSpPr>
            <p:cNvPr id="262182" name="Rectangle 70"/>
            <p:cNvSpPr>
              <a:spLocks noChangeArrowheads="1"/>
            </p:cNvSpPr>
            <p:nvPr/>
          </p:nvSpPr>
          <p:spPr bwMode="auto">
            <a:xfrm>
              <a:off x="2245" y="3419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2183" name="Rectangle 71"/>
            <p:cNvSpPr>
              <a:spLocks noChangeArrowheads="1"/>
            </p:cNvSpPr>
            <p:nvPr/>
          </p:nvSpPr>
          <p:spPr bwMode="auto">
            <a:xfrm>
              <a:off x="2245" y="3416"/>
              <a:ext cx="895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2184" name="Rectangle 72"/>
            <p:cNvSpPr>
              <a:spLocks noChangeArrowheads="1"/>
            </p:cNvSpPr>
            <p:nvPr/>
          </p:nvSpPr>
          <p:spPr bwMode="auto">
            <a:xfrm>
              <a:off x="2385" y="3461"/>
              <a:ext cx="41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Flow (m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2185" name="Rectangle 73"/>
            <p:cNvSpPr>
              <a:spLocks noChangeArrowheads="1"/>
            </p:cNvSpPr>
            <p:nvPr/>
          </p:nvSpPr>
          <p:spPr bwMode="auto">
            <a:xfrm>
              <a:off x="2788" y="3444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2186" name="Rectangle 74"/>
            <p:cNvSpPr>
              <a:spLocks noChangeArrowheads="1"/>
            </p:cNvSpPr>
            <p:nvPr/>
          </p:nvSpPr>
          <p:spPr bwMode="auto">
            <a:xfrm>
              <a:off x="2827" y="3461"/>
              <a:ext cx="1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/hr)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2187" name="Rectangle 75"/>
            <p:cNvSpPr>
              <a:spLocks noChangeArrowheads="1"/>
            </p:cNvSpPr>
            <p:nvPr/>
          </p:nvSpPr>
          <p:spPr bwMode="auto">
            <a:xfrm>
              <a:off x="2999" y="3438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2174" name="Rectangle 77"/>
          <p:cNvSpPr>
            <a:spLocks noChangeArrowheads="1"/>
          </p:cNvSpPr>
          <p:nvPr/>
        </p:nvSpPr>
        <p:spPr bwMode="auto">
          <a:xfrm>
            <a:off x="5207000" y="5834063"/>
            <a:ext cx="698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75" name="Freeform 78"/>
          <p:cNvSpPr>
            <a:spLocks/>
          </p:cNvSpPr>
          <p:nvPr/>
        </p:nvSpPr>
        <p:spPr bwMode="auto">
          <a:xfrm>
            <a:off x="2079625" y="2112963"/>
            <a:ext cx="3959225" cy="1341437"/>
          </a:xfrm>
          <a:custGeom>
            <a:avLst/>
            <a:gdLst>
              <a:gd name="T0" fmla="*/ 0 w 2494"/>
              <a:gd name="T1" fmla="*/ 2147483647 h 845"/>
              <a:gd name="T2" fmla="*/ 2147483647 w 2494"/>
              <a:gd name="T3" fmla="*/ 2147483647 h 845"/>
              <a:gd name="T4" fmla="*/ 2147483647 w 2494"/>
              <a:gd name="T5" fmla="*/ 2147483647 h 845"/>
              <a:gd name="T6" fmla="*/ 2147483647 w 2494"/>
              <a:gd name="T7" fmla="*/ 2147483647 h 845"/>
              <a:gd name="T8" fmla="*/ 2147483647 w 2494"/>
              <a:gd name="T9" fmla="*/ 2147483647 h 845"/>
              <a:gd name="T10" fmla="*/ 2147483647 w 2494"/>
              <a:gd name="T11" fmla="*/ 2147483647 h 845"/>
              <a:gd name="T12" fmla="*/ 2147483647 w 2494"/>
              <a:gd name="T13" fmla="*/ 0 h 845"/>
              <a:gd name="T14" fmla="*/ 2147483647 w 2494"/>
              <a:gd name="T15" fmla="*/ 0 h 845"/>
              <a:gd name="T16" fmla="*/ 2147483647 w 2494"/>
              <a:gd name="T17" fmla="*/ 2147483647 h 845"/>
              <a:gd name="T18" fmla="*/ 2147483647 w 2494"/>
              <a:gd name="T19" fmla="*/ 2147483647 h 845"/>
              <a:gd name="T20" fmla="*/ 2147483647 w 2494"/>
              <a:gd name="T21" fmla="*/ 2147483647 h 845"/>
              <a:gd name="T22" fmla="*/ 2147483647 w 2494"/>
              <a:gd name="T23" fmla="*/ 2147483647 h 845"/>
              <a:gd name="T24" fmla="*/ 2147483647 w 2494"/>
              <a:gd name="T25" fmla="*/ 2147483647 h 845"/>
              <a:gd name="T26" fmla="*/ 2147483647 w 2494"/>
              <a:gd name="T27" fmla="*/ 2147483647 h 845"/>
              <a:gd name="T28" fmla="*/ 2147483647 w 2494"/>
              <a:gd name="T29" fmla="*/ 2147483647 h 845"/>
              <a:gd name="T30" fmla="*/ 2147483647 w 2494"/>
              <a:gd name="T31" fmla="*/ 2147483647 h 845"/>
              <a:gd name="T32" fmla="*/ 2147483647 w 2494"/>
              <a:gd name="T33" fmla="*/ 2147483647 h 845"/>
              <a:gd name="T34" fmla="*/ 2147483647 w 2494"/>
              <a:gd name="T35" fmla="*/ 2147483647 h 845"/>
              <a:gd name="T36" fmla="*/ 2147483647 w 2494"/>
              <a:gd name="T37" fmla="*/ 2147483647 h 845"/>
              <a:gd name="T38" fmla="*/ 2147483647 w 2494"/>
              <a:gd name="T39" fmla="*/ 2147483647 h 845"/>
              <a:gd name="T40" fmla="*/ 2147483647 w 2494"/>
              <a:gd name="T41" fmla="*/ 2147483647 h 845"/>
              <a:gd name="T42" fmla="*/ 2147483647 w 2494"/>
              <a:gd name="T43" fmla="*/ 2147483647 h 845"/>
              <a:gd name="T44" fmla="*/ 2147483647 w 2494"/>
              <a:gd name="T45" fmla="*/ 2147483647 h 845"/>
              <a:gd name="T46" fmla="*/ 2147483647 w 2494"/>
              <a:gd name="T47" fmla="*/ 2147483647 h 845"/>
              <a:gd name="T48" fmla="*/ 2147483647 w 2494"/>
              <a:gd name="T49" fmla="*/ 2147483647 h 845"/>
              <a:gd name="T50" fmla="*/ 2147483647 w 2494"/>
              <a:gd name="T51" fmla="*/ 2147483647 h 845"/>
              <a:gd name="T52" fmla="*/ 2147483647 w 2494"/>
              <a:gd name="T53" fmla="*/ 2147483647 h 845"/>
              <a:gd name="T54" fmla="*/ 2147483647 w 2494"/>
              <a:gd name="T55" fmla="*/ 2147483647 h 845"/>
              <a:gd name="T56" fmla="*/ 2147483647 w 2494"/>
              <a:gd name="T57" fmla="*/ 2147483647 h 845"/>
              <a:gd name="T58" fmla="*/ 2147483647 w 2494"/>
              <a:gd name="T59" fmla="*/ 2147483647 h 845"/>
              <a:gd name="T60" fmla="*/ 2147483647 w 2494"/>
              <a:gd name="T61" fmla="*/ 2147483647 h 845"/>
              <a:gd name="T62" fmla="*/ 2147483647 w 2494"/>
              <a:gd name="T63" fmla="*/ 2147483647 h 845"/>
              <a:gd name="T64" fmla="*/ 2147483647 w 2494"/>
              <a:gd name="T65" fmla="*/ 2147483647 h 845"/>
              <a:gd name="T66" fmla="*/ 2147483647 w 2494"/>
              <a:gd name="T67" fmla="*/ 2147483647 h 8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94"/>
              <a:gd name="T103" fmla="*/ 0 h 845"/>
              <a:gd name="T104" fmla="*/ 2494 w 2494"/>
              <a:gd name="T105" fmla="*/ 845 h 84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94" h="845">
                <a:moveTo>
                  <a:pt x="0" y="75"/>
                </a:moveTo>
                <a:lnTo>
                  <a:pt x="142" y="50"/>
                </a:lnTo>
                <a:lnTo>
                  <a:pt x="285" y="29"/>
                </a:lnTo>
                <a:lnTo>
                  <a:pt x="429" y="13"/>
                </a:lnTo>
                <a:lnTo>
                  <a:pt x="502" y="6"/>
                </a:lnTo>
                <a:lnTo>
                  <a:pt x="574" y="2"/>
                </a:lnTo>
                <a:lnTo>
                  <a:pt x="647" y="0"/>
                </a:lnTo>
                <a:lnTo>
                  <a:pt x="720" y="0"/>
                </a:lnTo>
                <a:lnTo>
                  <a:pt x="795" y="4"/>
                </a:lnTo>
                <a:lnTo>
                  <a:pt x="870" y="11"/>
                </a:lnTo>
                <a:lnTo>
                  <a:pt x="944" y="22"/>
                </a:lnTo>
                <a:lnTo>
                  <a:pt x="1021" y="36"/>
                </a:lnTo>
                <a:lnTo>
                  <a:pt x="1097" y="54"/>
                </a:lnTo>
                <a:lnTo>
                  <a:pt x="1174" y="75"/>
                </a:lnTo>
                <a:lnTo>
                  <a:pt x="1213" y="87"/>
                </a:lnTo>
                <a:lnTo>
                  <a:pt x="1254" y="103"/>
                </a:lnTo>
                <a:lnTo>
                  <a:pt x="1296" y="121"/>
                </a:lnTo>
                <a:lnTo>
                  <a:pt x="1339" y="139"/>
                </a:lnTo>
                <a:lnTo>
                  <a:pt x="1428" y="183"/>
                </a:lnTo>
                <a:lnTo>
                  <a:pt x="1518" y="231"/>
                </a:lnTo>
                <a:lnTo>
                  <a:pt x="1611" y="285"/>
                </a:lnTo>
                <a:lnTo>
                  <a:pt x="1703" y="342"/>
                </a:lnTo>
                <a:lnTo>
                  <a:pt x="1798" y="400"/>
                </a:lnTo>
                <a:lnTo>
                  <a:pt x="1890" y="461"/>
                </a:lnTo>
                <a:lnTo>
                  <a:pt x="1981" y="519"/>
                </a:lnTo>
                <a:lnTo>
                  <a:pt x="2068" y="578"/>
                </a:lnTo>
                <a:lnTo>
                  <a:pt x="2153" y="635"/>
                </a:lnTo>
                <a:lnTo>
                  <a:pt x="2233" y="688"/>
                </a:lnTo>
                <a:lnTo>
                  <a:pt x="2308" y="738"/>
                </a:lnTo>
                <a:lnTo>
                  <a:pt x="2377" y="781"/>
                </a:lnTo>
                <a:lnTo>
                  <a:pt x="2409" y="799"/>
                </a:lnTo>
                <a:lnTo>
                  <a:pt x="2439" y="816"/>
                </a:lnTo>
                <a:lnTo>
                  <a:pt x="2468" y="832"/>
                </a:lnTo>
                <a:lnTo>
                  <a:pt x="2494" y="845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76" name="Freeform 80"/>
          <p:cNvSpPr>
            <a:spLocks/>
          </p:cNvSpPr>
          <p:nvPr/>
        </p:nvSpPr>
        <p:spPr bwMode="auto">
          <a:xfrm>
            <a:off x="2079625" y="2616200"/>
            <a:ext cx="5438775" cy="1941513"/>
          </a:xfrm>
          <a:custGeom>
            <a:avLst/>
            <a:gdLst>
              <a:gd name="T0" fmla="*/ 0 w 3426"/>
              <a:gd name="T1" fmla="*/ 2147483647 h 1223"/>
              <a:gd name="T2" fmla="*/ 2147483647 w 3426"/>
              <a:gd name="T3" fmla="*/ 2147483647 h 1223"/>
              <a:gd name="T4" fmla="*/ 2147483647 w 3426"/>
              <a:gd name="T5" fmla="*/ 2147483647 h 1223"/>
              <a:gd name="T6" fmla="*/ 2147483647 w 3426"/>
              <a:gd name="T7" fmla="*/ 2147483647 h 1223"/>
              <a:gd name="T8" fmla="*/ 2147483647 w 3426"/>
              <a:gd name="T9" fmla="*/ 2147483647 h 1223"/>
              <a:gd name="T10" fmla="*/ 2147483647 w 3426"/>
              <a:gd name="T11" fmla="*/ 2147483647 h 1223"/>
              <a:gd name="T12" fmla="*/ 2147483647 w 3426"/>
              <a:gd name="T13" fmla="*/ 2147483647 h 1223"/>
              <a:gd name="T14" fmla="*/ 2147483647 w 3426"/>
              <a:gd name="T15" fmla="*/ 2147483647 h 1223"/>
              <a:gd name="T16" fmla="*/ 2147483647 w 3426"/>
              <a:gd name="T17" fmla="*/ 2147483647 h 1223"/>
              <a:gd name="T18" fmla="*/ 2147483647 w 3426"/>
              <a:gd name="T19" fmla="*/ 2147483647 h 1223"/>
              <a:gd name="T20" fmla="*/ 2147483647 w 3426"/>
              <a:gd name="T21" fmla="*/ 2147483647 h 1223"/>
              <a:gd name="T22" fmla="*/ 2147483647 w 3426"/>
              <a:gd name="T23" fmla="*/ 2147483647 h 1223"/>
              <a:gd name="T24" fmla="*/ 2147483647 w 3426"/>
              <a:gd name="T25" fmla="*/ 2147483647 h 1223"/>
              <a:gd name="T26" fmla="*/ 2147483647 w 3426"/>
              <a:gd name="T27" fmla="*/ 2147483647 h 1223"/>
              <a:gd name="T28" fmla="*/ 2147483647 w 3426"/>
              <a:gd name="T29" fmla="*/ 2147483647 h 1223"/>
              <a:gd name="T30" fmla="*/ 2147483647 w 3426"/>
              <a:gd name="T31" fmla="*/ 2147483647 h 1223"/>
              <a:gd name="T32" fmla="*/ 2147483647 w 3426"/>
              <a:gd name="T33" fmla="*/ 2147483647 h 1223"/>
              <a:gd name="T34" fmla="*/ 2147483647 w 3426"/>
              <a:gd name="T35" fmla="*/ 2147483647 h 1223"/>
              <a:gd name="T36" fmla="*/ 2147483647 w 3426"/>
              <a:gd name="T37" fmla="*/ 2147483647 h 1223"/>
              <a:gd name="T38" fmla="*/ 2147483647 w 3426"/>
              <a:gd name="T39" fmla="*/ 2147483647 h 1223"/>
              <a:gd name="T40" fmla="*/ 2147483647 w 3426"/>
              <a:gd name="T41" fmla="*/ 2147483647 h 1223"/>
              <a:gd name="T42" fmla="*/ 2147483647 w 3426"/>
              <a:gd name="T43" fmla="*/ 2147483647 h 1223"/>
              <a:gd name="T44" fmla="*/ 2147483647 w 3426"/>
              <a:gd name="T45" fmla="*/ 2147483647 h 1223"/>
              <a:gd name="T46" fmla="*/ 2147483647 w 3426"/>
              <a:gd name="T47" fmla="*/ 2147483647 h 1223"/>
              <a:gd name="T48" fmla="*/ 2147483647 w 3426"/>
              <a:gd name="T49" fmla="*/ 2147483647 h 1223"/>
              <a:gd name="T50" fmla="*/ 2147483647 w 3426"/>
              <a:gd name="T51" fmla="*/ 2147483647 h 1223"/>
              <a:gd name="T52" fmla="*/ 2147483647 w 3426"/>
              <a:gd name="T53" fmla="*/ 2147483647 h 1223"/>
              <a:gd name="T54" fmla="*/ 2147483647 w 3426"/>
              <a:gd name="T55" fmla="*/ 2147483647 h 1223"/>
              <a:gd name="T56" fmla="*/ 2147483647 w 3426"/>
              <a:gd name="T57" fmla="*/ 2147483647 h 1223"/>
              <a:gd name="T58" fmla="*/ 2147483647 w 3426"/>
              <a:gd name="T59" fmla="*/ 2147483647 h 1223"/>
              <a:gd name="T60" fmla="*/ 2147483647 w 3426"/>
              <a:gd name="T61" fmla="*/ 2147483647 h 1223"/>
              <a:gd name="T62" fmla="*/ 2147483647 w 3426"/>
              <a:gd name="T63" fmla="*/ 2147483647 h 1223"/>
              <a:gd name="T64" fmla="*/ 2147483647 w 3426"/>
              <a:gd name="T65" fmla="*/ 2147483647 h 1223"/>
              <a:gd name="T66" fmla="*/ 2147483647 w 3426"/>
              <a:gd name="T67" fmla="*/ 2147483647 h 1223"/>
              <a:gd name="T68" fmla="*/ 2147483647 w 3426"/>
              <a:gd name="T69" fmla="*/ 2147483647 h 1223"/>
              <a:gd name="T70" fmla="*/ 2147483647 w 3426"/>
              <a:gd name="T71" fmla="*/ 2147483647 h 1223"/>
              <a:gd name="T72" fmla="*/ 2147483647 w 3426"/>
              <a:gd name="T73" fmla="*/ 2147483647 h 1223"/>
              <a:gd name="T74" fmla="*/ 2147483647 w 3426"/>
              <a:gd name="T75" fmla="*/ 2147483647 h 1223"/>
              <a:gd name="T76" fmla="*/ 2147483647 w 3426"/>
              <a:gd name="T77" fmla="*/ 2147483647 h 1223"/>
              <a:gd name="T78" fmla="*/ 2147483647 w 3426"/>
              <a:gd name="T79" fmla="*/ 2147483647 h 1223"/>
              <a:gd name="T80" fmla="*/ 2147483647 w 3426"/>
              <a:gd name="T81" fmla="*/ 2147483647 h 1223"/>
              <a:gd name="T82" fmla="*/ 2147483647 w 3426"/>
              <a:gd name="T83" fmla="*/ 2147483647 h 1223"/>
              <a:gd name="T84" fmla="*/ 2147483647 w 3426"/>
              <a:gd name="T85" fmla="*/ 2147483647 h 1223"/>
              <a:gd name="T86" fmla="*/ 2147483647 w 3426"/>
              <a:gd name="T87" fmla="*/ 2147483647 h 1223"/>
              <a:gd name="T88" fmla="*/ 2147483647 w 3426"/>
              <a:gd name="T89" fmla="*/ 2147483647 h 1223"/>
              <a:gd name="T90" fmla="*/ 2147483647 w 3426"/>
              <a:gd name="T91" fmla="*/ 2147483647 h 1223"/>
              <a:gd name="T92" fmla="*/ 2147483647 w 3426"/>
              <a:gd name="T93" fmla="*/ 2147483647 h 1223"/>
              <a:gd name="T94" fmla="*/ 2147483647 w 3426"/>
              <a:gd name="T95" fmla="*/ 2147483647 h 1223"/>
              <a:gd name="T96" fmla="*/ 2147483647 w 3426"/>
              <a:gd name="T97" fmla="*/ 0 h 122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26"/>
              <a:gd name="T148" fmla="*/ 0 h 1223"/>
              <a:gd name="T149" fmla="*/ 3426 w 3426"/>
              <a:gd name="T150" fmla="*/ 1223 h 122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26" h="1223">
                <a:moveTo>
                  <a:pt x="0" y="1223"/>
                </a:moveTo>
                <a:lnTo>
                  <a:pt x="55" y="1214"/>
                </a:lnTo>
                <a:lnTo>
                  <a:pt x="86" y="1211"/>
                </a:lnTo>
                <a:lnTo>
                  <a:pt x="118" y="1209"/>
                </a:lnTo>
                <a:lnTo>
                  <a:pt x="151" y="1205"/>
                </a:lnTo>
                <a:lnTo>
                  <a:pt x="189" y="1202"/>
                </a:lnTo>
                <a:lnTo>
                  <a:pt x="231" y="1196"/>
                </a:lnTo>
                <a:lnTo>
                  <a:pt x="276" y="1191"/>
                </a:lnTo>
                <a:lnTo>
                  <a:pt x="327" y="1182"/>
                </a:lnTo>
                <a:lnTo>
                  <a:pt x="384" y="1171"/>
                </a:lnTo>
                <a:lnTo>
                  <a:pt x="446" y="1159"/>
                </a:lnTo>
                <a:lnTo>
                  <a:pt x="480" y="1150"/>
                </a:lnTo>
                <a:lnTo>
                  <a:pt x="516" y="1141"/>
                </a:lnTo>
                <a:lnTo>
                  <a:pt x="553" y="1131"/>
                </a:lnTo>
                <a:lnTo>
                  <a:pt x="592" y="1120"/>
                </a:lnTo>
                <a:lnTo>
                  <a:pt x="633" y="1107"/>
                </a:lnTo>
                <a:lnTo>
                  <a:pt x="676" y="1095"/>
                </a:lnTo>
                <a:lnTo>
                  <a:pt x="722" y="1081"/>
                </a:lnTo>
                <a:lnTo>
                  <a:pt x="770" y="1065"/>
                </a:lnTo>
                <a:lnTo>
                  <a:pt x="820" y="1047"/>
                </a:lnTo>
                <a:lnTo>
                  <a:pt x="871" y="1029"/>
                </a:lnTo>
                <a:lnTo>
                  <a:pt x="928" y="1010"/>
                </a:lnTo>
                <a:lnTo>
                  <a:pt x="989" y="987"/>
                </a:lnTo>
                <a:lnTo>
                  <a:pt x="1054" y="962"/>
                </a:lnTo>
                <a:lnTo>
                  <a:pt x="1124" y="935"/>
                </a:lnTo>
                <a:lnTo>
                  <a:pt x="1197" y="908"/>
                </a:lnTo>
                <a:lnTo>
                  <a:pt x="1273" y="878"/>
                </a:lnTo>
                <a:lnTo>
                  <a:pt x="1353" y="846"/>
                </a:lnTo>
                <a:lnTo>
                  <a:pt x="1437" y="814"/>
                </a:lnTo>
                <a:lnTo>
                  <a:pt x="1522" y="779"/>
                </a:lnTo>
                <a:lnTo>
                  <a:pt x="1609" y="745"/>
                </a:lnTo>
                <a:lnTo>
                  <a:pt x="1700" y="707"/>
                </a:lnTo>
                <a:lnTo>
                  <a:pt x="1790" y="672"/>
                </a:lnTo>
                <a:lnTo>
                  <a:pt x="1975" y="595"/>
                </a:lnTo>
                <a:lnTo>
                  <a:pt x="2162" y="519"/>
                </a:lnTo>
                <a:lnTo>
                  <a:pt x="2350" y="442"/>
                </a:lnTo>
                <a:lnTo>
                  <a:pt x="2534" y="366"/>
                </a:lnTo>
                <a:lnTo>
                  <a:pt x="2624" y="330"/>
                </a:lnTo>
                <a:lnTo>
                  <a:pt x="2713" y="293"/>
                </a:lnTo>
                <a:lnTo>
                  <a:pt x="2798" y="258"/>
                </a:lnTo>
                <a:lnTo>
                  <a:pt x="2882" y="224"/>
                </a:lnTo>
                <a:lnTo>
                  <a:pt x="2964" y="190"/>
                </a:lnTo>
                <a:lnTo>
                  <a:pt x="3042" y="158"/>
                </a:lnTo>
                <a:lnTo>
                  <a:pt x="3117" y="126"/>
                </a:lnTo>
                <a:lnTo>
                  <a:pt x="3186" y="98"/>
                </a:lnTo>
                <a:lnTo>
                  <a:pt x="3254" y="71"/>
                </a:lnTo>
                <a:lnTo>
                  <a:pt x="3316" y="44"/>
                </a:lnTo>
                <a:lnTo>
                  <a:pt x="3373" y="21"/>
                </a:lnTo>
                <a:lnTo>
                  <a:pt x="3426" y="0"/>
                </a:lnTo>
              </a:path>
            </a:pathLst>
          </a:custGeom>
          <a:noFill/>
          <a:ln w="17463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77" name="Rectangle 146"/>
          <p:cNvSpPr>
            <a:spLocks noChangeArrowheads="1"/>
          </p:cNvSpPr>
          <p:nvPr/>
        </p:nvSpPr>
        <p:spPr bwMode="auto">
          <a:xfrm>
            <a:off x="6038850" y="4549775"/>
            <a:ext cx="1933575" cy="522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2178" name="Rectangle 147"/>
          <p:cNvSpPr>
            <a:spLocks noChangeArrowheads="1"/>
          </p:cNvSpPr>
          <p:nvPr/>
        </p:nvSpPr>
        <p:spPr bwMode="auto">
          <a:xfrm>
            <a:off x="6172200" y="3271838"/>
            <a:ext cx="1533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Operating Point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79" name="Rectangle 148"/>
          <p:cNvSpPr>
            <a:spLocks noChangeArrowheads="1"/>
          </p:cNvSpPr>
          <p:nvPr/>
        </p:nvSpPr>
        <p:spPr bwMode="auto">
          <a:xfrm>
            <a:off x="7794625" y="4597400"/>
            <a:ext cx="698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80" name="Line 149"/>
          <p:cNvSpPr>
            <a:spLocks noChangeShapeType="1"/>
          </p:cNvSpPr>
          <p:nvPr/>
        </p:nvSpPr>
        <p:spPr bwMode="auto">
          <a:xfrm>
            <a:off x="5797550" y="3330575"/>
            <a:ext cx="0" cy="1905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81" name="Text Box 150"/>
          <p:cNvSpPr txBox="1">
            <a:spLocks noChangeArrowheads="1"/>
          </p:cNvSpPr>
          <p:nvPr/>
        </p:nvSpPr>
        <p:spPr bwMode="auto">
          <a:xfrm>
            <a:off x="5329238" y="5319713"/>
            <a:ext cx="995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500 m</a:t>
            </a:r>
            <a:r>
              <a:rPr lang="en-US" altLang="en-US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/hr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-6350" y="796925"/>
            <a:ext cx="212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6888163" y="1401763"/>
            <a:ext cx="8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Selecting a pump</a:t>
            </a: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755650" y="1512888"/>
            <a:ext cx="698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63174" name="Group 6"/>
          <p:cNvGrpSpPr>
            <a:grpSpLocks/>
          </p:cNvGrpSpPr>
          <p:nvPr/>
        </p:nvGrpSpPr>
        <p:grpSpPr bwMode="auto">
          <a:xfrm>
            <a:off x="1989138" y="1912938"/>
            <a:ext cx="184150" cy="3298825"/>
            <a:chOff x="1109" y="1016"/>
            <a:chExt cx="116" cy="2078"/>
          </a:xfrm>
        </p:grpSpPr>
        <p:sp>
          <p:nvSpPr>
            <p:cNvPr id="263215" name="Line 7"/>
            <p:cNvSpPr>
              <a:spLocks noChangeShapeType="1"/>
            </p:cNvSpPr>
            <p:nvPr/>
          </p:nvSpPr>
          <p:spPr bwMode="auto">
            <a:xfrm>
              <a:off x="1166" y="1128"/>
              <a:ext cx="1" cy="196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216" name="Freeform 8"/>
            <p:cNvSpPr>
              <a:spLocks/>
            </p:cNvSpPr>
            <p:nvPr/>
          </p:nvSpPr>
          <p:spPr bwMode="auto">
            <a:xfrm>
              <a:off x="1109" y="1016"/>
              <a:ext cx="116" cy="117"/>
            </a:xfrm>
            <a:custGeom>
              <a:avLst/>
              <a:gdLst>
                <a:gd name="T0" fmla="*/ 116 w 116"/>
                <a:gd name="T1" fmla="*/ 117 h 117"/>
                <a:gd name="T2" fmla="*/ 57 w 116"/>
                <a:gd name="T3" fmla="*/ 0 h 117"/>
                <a:gd name="T4" fmla="*/ 0 w 116"/>
                <a:gd name="T5" fmla="*/ 117 h 117"/>
                <a:gd name="T6" fmla="*/ 116 w 116"/>
                <a:gd name="T7" fmla="*/ 117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6"/>
                <a:gd name="T13" fmla="*/ 0 h 117"/>
                <a:gd name="T14" fmla="*/ 116 w 116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6" h="117">
                  <a:moveTo>
                    <a:pt x="116" y="117"/>
                  </a:moveTo>
                  <a:lnTo>
                    <a:pt x="57" y="0"/>
                  </a:lnTo>
                  <a:lnTo>
                    <a:pt x="0" y="117"/>
                  </a:lnTo>
                  <a:lnTo>
                    <a:pt x="116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3175" name="Group 9"/>
          <p:cNvGrpSpPr>
            <a:grpSpLocks/>
          </p:cNvGrpSpPr>
          <p:nvPr/>
        </p:nvGrpSpPr>
        <p:grpSpPr bwMode="auto">
          <a:xfrm>
            <a:off x="2079625" y="5122863"/>
            <a:ext cx="4837113" cy="182562"/>
            <a:chOff x="1166" y="3038"/>
            <a:chExt cx="3047" cy="115"/>
          </a:xfrm>
        </p:grpSpPr>
        <p:sp>
          <p:nvSpPr>
            <p:cNvPr id="263213" name="Line 10"/>
            <p:cNvSpPr>
              <a:spLocks noChangeShapeType="1"/>
            </p:cNvSpPr>
            <p:nvPr/>
          </p:nvSpPr>
          <p:spPr bwMode="auto">
            <a:xfrm>
              <a:off x="1166" y="3094"/>
              <a:ext cx="293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214" name="Freeform 11"/>
            <p:cNvSpPr>
              <a:spLocks/>
            </p:cNvSpPr>
            <p:nvPr/>
          </p:nvSpPr>
          <p:spPr bwMode="auto">
            <a:xfrm>
              <a:off x="4098" y="3038"/>
              <a:ext cx="115" cy="115"/>
            </a:xfrm>
            <a:custGeom>
              <a:avLst/>
              <a:gdLst>
                <a:gd name="T0" fmla="*/ 0 w 115"/>
                <a:gd name="T1" fmla="*/ 115 h 115"/>
                <a:gd name="T2" fmla="*/ 115 w 115"/>
                <a:gd name="T3" fmla="*/ 58 h 115"/>
                <a:gd name="T4" fmla="*/ 0 w 115"/>
                <a:gd name="T5" fmla="*/ 0 h 115"/>
                <a:gd name="T6" fmla="*/ 0 w 115"/>
                <a:gd name="T7" fmla="*/ 115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115"/>
                <a:gd name="T14" fmla="*/ 115 w 115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115">
                  <a:moveTo>
                    <a:pt x="0" y="115"/>
                  </a:moveTo>
                  <a:lnTo>
                    <a:pt x="115" y="58"/>
                  </a:lnTo>
                  <a:lnTo>
                    <a:pt x="0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3176" name="Rectangle 14"/>
          <p:cNvSpPr>
            <a:spLocks noChangeArrowheads="1"/>
          </p:cNvSpPr>
          <p:nvPr/>
        </p:nvSpPr>
        <p:spPr bwMode="auto">
          <a:xfrm>
            <a:off x="1484313" y="39766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3177" name="Rectangle 15"/>
          <p:cNvSpPr>
            <a:spLocks noChangeArrowheads="1"/>
          </p:cNvSpPr>
          <p:nvPr/>
        </p:nvSpPr>
        <p:spPr bwMode="auto">
          <a:xfrm>
            <a:off x="762000" y="3352800"/>
            <a:ext cx="568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smtClean="0">
                <a:solidFill>
                  <a:srgbClr val="000000"/>
                </a:solidFill>
                <a:latin typeface="Times New Roman" panose="02020603050405020304" pitchFamily="18" charset="0"/>
              </a:rPr>
              <a:t>Head,</a:t>
            </a:r>
            <a:endParaRPr lang="en-US" altLang="en-US" sz="1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m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63178" name="Rectangle 16"/>
          <p:cNvSpPr>
            <a:spLocks noChangeArrowheads="1"/>
          </p:cNvSpPr>
          <p:nvPr/>
        </p:nvSpPr>
        <p:spPr bwMode="auto">
          <a:xfrm>
            <a:off x="1698625" y="4202113"/>
            <a:ext cx="698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3179" name="Rectangle 17"/>
          <p:cNvSpPr>
            <a:spLocks noChangeArrowheads="1"/>
          </p:cNvSpPr>
          <p:nvPr/>
        </p:nvSpPr>
        <p:spPr bwMode="auto">
          <a:xfrm>
            <a:off x="4281488" y="1727200"/>
            <a:ext cx="24892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3180" name="Rectangle 18"/>
          <p:cNvSpPr>
            <a:spLocks noChangeArrowheads="1"/>
          </p:cNvSpPr>
          <p:nvPr/>
        </p:nvSpPr>
        <p:spPr bwMode="auto">
          <a:xfrm>
            <a:off x="6510338" y="1774825"/>
            <a:ext cx="698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3181" name="Rectangle 19"/>
          <p:cNvSpPr>
            <a:spLocks noChangeArrowheads="1"/>
          </p:cNvSpPr>
          <p:nvPr/>
        </p:nvSpPr>
        <p:spPr bwMode="auto">
          <a:xfrm>
            <a:off x="7577138" y="2387600"/>
            <a:ext cx="881062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3182" name="Rectangle 20"/>
          <p:cNvSpPr>
            <a:spLocks noChangeArrowheads="1"/>
          </p:cNvSpPr>
          <p:nvPr/>
        </p:nvSpPr>
        <p:spPr bwMode="auto">
          <a:xfrm>
            <a:off x="5715000" y="2814638"/>
            <a:ext cx="4429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82%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3183" name="Rectangle 21"/>
          <p:cNvSpPr>
            <a:spLocks noChangeArrowheads="1"/>
          </p:cNvSpPr>
          <p:nvPr/>
        </p:nvSpPr>
        <p:spPr bwMode="auto">
          <a:xfrm>
            <a:off x="8178800" y="2435225"/>
            <a:ext cx="698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3184" name="Rectangle 22"/>
          <p:cNvSpPr>
            <a:spLocks noChangeArrowheads="1"/>
          </p:cNvSpPr>
          <p:nvPr/>
        </p:nvSpPr>
        <p:spPr bwMode="auto">
          <a:xfrm>
            <a:off x="2300288" y="1506538"/>
            <a:ext cx="1933575" cy="66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3185" name="Rectangle 23"/>
          <p:cNvSpPr>
            <a:spLocks noChangeArrowheads="1"/>
          </p:cNvSpPr>
          <p:nvPr/>
        </p:nvSpPr>
        <p:spPr bwMode="auto">
          <a:xfrm>
            <a:off x="2565400" y="1593850"/>
            <a:ext cx="15065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Pump Curve at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3186" name="Rectangle 24"/>
          <p:cNvSpPr>
            <a:spLocks noChangeArrowheads="1"/>
          </p:cNvSpPr>
          <p:nvPr/>
        </p:nvSpPr>
        <p:spPr bwMode="auto">
          <a:xfrm>
            <a:off x="2647950" y="1865313"/>
            <a:ext cx="12715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Const. Speed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3187" name="Rectangle 25"/>
          <p:cNvSpPr>
            <a:spLocks noChangeArrowheads="1"/>
          </p:cNvSpPr>
          <p:nvPr/>
        </p:nvSpPr>
        <p:spPr bwMode="auto">
          <a:xfrm>
            <a:off x="3298825" y="2366963"/>
            <a:ext cx="1716088" cy="681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3188" name="Rectangle 26"/>
          <p:cNvSpPr>
            <a:spLocks noChangeArrowheads="1"/>
          </p:cNvSpPr>
          <p:nvPr/>
        </p:nvSpPr>
        <p:spPr bwMode="auto">
          <a:xfrm>
            <a:off x="4633913" y="2681288"/>
            <a:ext cx="698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3189" name="Rectangle 27"/>
          <p:cNvSpPr>
            <a:spLocks noChangeArrowheads="1"/>
          </p:cNvSpPr>
          <p:nvPr/>
        </p:nvSpPr>
        <p:spPr bwMode="auto">
          <a:xfrm>
            <a:off x="5918200" y="3267075"/>
            <a:ext cx="1981200" cy="441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3190" name="Rectangle 28"/>
          <p:cNvSpPr>
            <a:spLocks noChangeArrowheads="1"/>
          </p:cNvSpPr>
          <p:nvPr/>
        </p:nvSpPr>
        <p:spPr bwMode="auto">
          <a:xfrm>
            <a:off x="7543800" y="3309938"/>
            <a:ext cx="698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3191" name="Rectangle 29"/>
          <p:cNvSpPr>
            <a:spLocks noChangeArrowheads="1"/>
          </p:cNvSpPr>
          <p:nvPr/>
        </p:nvSpPr>
        <p:spPr bwMode="auto">
          <a:xfrm>
            <a:off x="2520950" y="3625850"/>
            <a:ext cx="1978025" cy="441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3192" name="Rectangle 30"/>
          <p:cNvSpPr>
            <a:spLocks noChangeArrowheads="1"/>
          </p:cNvSpPr>
          <p:nvPr/>
        </p:nvSpPr>
        <p:spPr bwMode="auto">
          <a:xfrm>
            <a:off x="2689225" y="3713163"/>
            <a:ext cx="1358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System Curve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3193" name="Rectangle 31"/>
          <p:cNvSpPr>
            <a:spLocks noChangeArrowheads="1"/>
          </p:cNvSpPr>
          <p:nvPr/>
        </p:nvSpPr>
        <p:spPr bwMode="auto">
          <a:xfrm>
            <a:off x="4089400" y="3668713"/>
            <a:ext cx="698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3194" name="Rectangle 32"/>
          <p:cNvSpPr>
            <a:spLocks noChangeArrowheads="1"/>
          </p:cNvSpPr>
          <p:nvPr/>
        </p:nvSpPr>
        <p:spPr bwMode="auto">
          <a:xfrm>
            <a:off x="3621088" y="5646738"/>
            <a:ext cx="1757362" cy="525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63195" name="Group 33"/>
          <p:cNvGrpSpPr>
            <a:grpSpLocks/>
          </p:cNvGrpSpPr>
          <p:nvPr/>
        </p:nvGrpSpPr>
        <p:grpSpPr bwMode="auto">
          <a:xfrm>
            <a:off x="3810000" y="5715000"/>
            <a:ext cx="1420813" cy="355600"/>
            <a:chOff x="2245" y="3416"/>
            <a:chExt cx="895" cy="224"/>
          </a:xfrm>
        </p:grpSpPr>
        <p:sp>
          <p:nvSpPr>
            <p:cNvPr id="263207" name="Rectangle 34"/>
            <p:cNvSpPr>
              <a:spLocks noChangeArrowheads="1"/>
            </p:cNvSpPr>
            <p:nvPr/>
          </p:nvSpPr>
          <p:spPr bwMode="auto">
            <a:xfrm>
              <a:off x="2245" y="3419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3208" name="Rectangle 35"/>
            <p:cNvSpPr>
              <a:spLocks noChangeArrowheads="1"/>
            </p:cNvSpPr>
            <p:nvPr/>
          </p:nvSpPr>
          <p:spPr bwMode="auto">
            <a:xfrm>
              <a:off x="2245" y="3416"/>
              <a:ext cx="895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3209" name="Rectangle 36"/>
            <p:cNvSpPr>
              <a:spLocks noChangeArrowheads="1"/>
            </p:cNvSpPr>
            <p:nvPr/>
          </p:nvSpPr>
          <p:spPr bwMode="auto">
            <a:xfrm>
              <a:off x="2385" y="3461"/>
              <a:ext cx="41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Flow (m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3210" name="Rectangle 37"/>
            <p:cNvSpPr>
              <a:spLocks noChangeArrowheads="1"/>
            </p:cNvSpPr>
            <p:nvPr/>
          </p:nvSpPr>
          <p:spPr bwMode="auto">
            <a:xfrm>
              <a:off x="2788" y="3444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3211" name="Rectangle 38"/>
            <p:cNvSpPr>
              <a:spLocks noChangeArrowheads="1"/>
            </p:cNvSpPr>
            <p:nvPr/>
          </p:nvSpPr>
          <p:spPr bwMode="auto">
            <a:xfrm>
              <a:off x="2827" y="3461"/>
              <a:ext cx="1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/hr)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3212" name="Rectangle 39"/>
            <p:cNvSpPr>
              <a:spLocks noChangeArrowheads="1"/>
            </p:cNvSpPr>
            <p:nvPr/>
          </p:nvSpPr>
          <p:spPr bwMode="auto">
            <a:xfrm>
              <a:off x="2999" y="3438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3196" name="Rectangle 40"/>
          <p:cNvSpPr>
            <a:spLocks noChangeArrowheads="1"/>
          </p:cNvSpPr>
          <p:nvPr/>
        </p:nvSpPr>
        <p:spPr bwMode="auto">
          <a:xfrm>
            <a:off x="5207000" y="5834063"/>
            <a:ext cx="698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3197" name="Freeform 41"/>
          <p:cNvSpPr>
            <a:spLocks/>
          </p:cNvSpPr>
          <p:nvPr/>
        </p:nvSpPr>
        <p:spPr bwMode="auto">
          <a:xfrm>
            <a:off x="2079625" y="2112963"/>
            <a:ext cx="3959225" cy="1341437"/>
          </a:xfrm>
          <a:custGeom>
            <a:avLst/>
            <a:gdLst>
              <a:gd name="T0" fmla="*/ 0 w 2494"/>
              <a:gd name="T1" fmla="*/ 2147483647 h 845"/>
              <a:gd name="T2" fmla="*/ 2147483647 w 2494"/>
              <a:gd name="T3" fmla="*/ 2147483647 h 845"/>
              <a:gd name="T4" fmla="*/ 2147483647 w 2494"/>
              <a:gd name="T5" fmla="*/ 2147483647 h 845"/>
              <a:gd name="T6" fmla="*/ 2147483647 w 2494"/>
              <a:gd name="T7" fmla="*/ 2147483647 h 845"/>
              <a:gd name="T8" fmla="*/ 2147483647 w 2494"/>
              <a:gd name="T9" fmla="*/ 2147483647 h 845"/>
              <a:gd name="T10" fmla="*/ 2147483647 w 2494"/>
              <a:gd name="T11" fmla="*/ 2147483647 h 845"/>
              <a:gd name="T12" fmla="*/ 2147483647 w 2494"/>
              <a:gd name="T13" fmla="*/ 0 h 845"/>
              <a:gd name="T14" fmla="*/ 2147483647 w 2494"/>
              <a:gd name="T15" fmla="*/ 0 h 845"/>
              <a:gd name="T16" fmla="*/ 2147483647 w 2494"/>
              <a:gd name="T17" fmla="*/ 2147483647 h 845"/>
              <a:gd name="T18" fmla="*/ 2147483647 w 2494"/>
              <a:gd name="T19" fmla="*/ 2147483647 h 845"/>
              <a:gd name="T20" fmla="*/ 2147483647 w 2494"/>
              <a:gd name="T21" fmla="*/ 2147483647 h 845"/>
              <a:gd name="T22" fmla="*/ 2147483647 w 2494"/>
              <a:gd name="T23" fmla="*/ 2147483647 h 845"/>
              <a:gd name="T24" fmla="*/ 2147483647 w 2494"/>
              <a:gd name="T25" fmla="*/ 2147483647 h 845"/>
              <a:gd name="T26" fmla="*/ 2147483647 w 2494"/>
              <a:gd name="T27" fmla="*/ 2147483647 h 845"/>
              <a:gd name="T28" fmla="*/ 2147483647 w 2494"/>
              <a:gd name="T29" fmla="*/ 2147483647 h 845"/>
              <a:gd name="T30" fmla="*/ 2147483647 w 2494"/>
              <a:gd name="T31" fmla="*/ 2147483647 h 845"/>
              <a:gd name="T32" fmla="*/ 2147483647 w 2494"/>
              <a:gd name="T33" fmla="*/ 2147483647 h 845"/>
              <a:gd name="T34" fmla="*/ 2147483647 w 2494"/>
              <a:gd name="T35" fmla="*/ 2147483647 h 845"/>
              <a:gd name="T36" fmla="*/ 2147483647 w 2494"/>
              <a:gd name="T37" fmla="*/ 2147483647 h 845"/>
              <a:gd name="T38" fmla="*/ 2147483647 w 2494"/>
              <a:gd name="T39" fmla="*/ 2147483647 h 845"/>
              <a:gd name="T40" fmla="*/ 2147483647 w 2494"/>
              <a:gd name="T41" fmla="*/ 2147483647 h 845"/>
              <a:gd name="T42" fmla="*/ 2147483647 w 2494"/>
              <a:gd name="T43" fmla="*/ 2147483647 h 845"/>
              <a:gd name="T44" fmla="*/ 2147483647 w 2494"/>
              <a:gd name="T45" fmla="*/ 2147483647 h 845"/>
              <a:gd name="T46" fmla="*/ 2147483647 w 2494"/>
              <a:gd name="T47" fmla="*/ 2147483647 h 845"/>
              <a:gd name="T48" fmla="*/ 2147483647 w 2494"/>
              <a:gd name="T49" fmla="*/ 2147483647 h 845"/>
              <a:gd name="T50" fmla="*/ 2147483647 w 2494"/>
              <a:gd name="T51" fmla="*/ 2147483647 h 845"/>
              <a:gd name="T52" fmla="*/ 2147483647 w 2494"/>
              <a:gd name="T53" fmla="*/ 2147483647 h 845"/>
              <a:gd name="T54" fmla="*/ 2147483647 w 2494"/>
              <a:gd name="T55" fmla="*/ 2147483647 h 845"/>
              <a:gd name="T56" fmla="*/ 2147483647 w 2494"/>
              <a:gd name="T57" fmla="*/ 2147483647 h 845"/>
              <a:gd name="T58" fmla="*/ 2147483647 w 2494"/>
              <a:gd name="T59" fmla="*/ 2147483647 h 845"/>
              <a:gd name="T60" fmla="*/ 2147483647 w 2494"/>
              <a:gd name="T61" fmla="*/ 2147483647 h 845"/>
              <a:gd name="T62" fmla="*/ 2147483647 w 2494"/>
              <a:gd name="T63" fmla="*/ 2147483647 h 845"/>
              <a:gd name="T64" fmla="*/ 2147483647 w 2494"/>
              <a:gd name="T65" fmla="*/ 2147483647 h 845"/>
              <a:gd name="T66" fmla="*/ 2147483647 w 2494"/>
              <a:gd name="T67" fmla="*/ 2147483647 h 8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94"/>
              <a:gd name="T103" fmla="*/ 0 h 845"/>
              <a:gd name="T104" fmla="*/ 2494 w 2494"/>
              <a:gd name="T105" fmla="*/ 845 h 84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94" h="845">
                <a:moveTo>
                  <a:pt x="0" y="75"/>
                </a:moveTo>
                <a:lnTo>
                  <a:pt x="142" y="50"/>
                </a:lnTo>
                <a:lnTo>
                  <a:pt x="285" y="29"/>
                </a:lnTo>
                <a:lnTo>
                  <a:pt x="429" y="13"/>
                </a:lnTo>
                <a:lnTo>
                  <a:pt x="502" y="6"/>
                </a:lnTo>
                <a:lnTo>
                  <a:pt x="574" y="2"/>
                </a:lnTo>
                <a:lnTo>
                  <a:pt x="647" y="0"/>
                </a:lnTo>
                <a:lnTo>
                  <a:pt x="720" y="0"/>
                </a:lnTo>
                <a:lnTo>
                  <a:pt x="795" y="4"/>
                </a:lnTo>
                <a:lnTo>
                  <a:pt x="870" y="11"/>
                </a:lnTo>
                <a:lnTo>
                  <a:pt x="944" y="22"/>
                </a:lnTo>
                <a:lnTo>
                  <a:pt x="1021" y="36"/>
                </a:lnTo>
                <a:lnTo>
                  <a:pt x="1097" y="54"/>
                </a:lnTo>
                <a:lnTo>
                  <a:pt x="1174" y="75"/>
                </a:lnTo>
                <a:lnTo>
                  <a:pt x="1213" y="87"/>
                </a:lnTo>
                <a:lnTo>
                  <a:pt x="1254" y="103"/>
                </a:lnTo>
                <a:lnTo>
                  <a:pt x="1296" y="121"/>
                </a:lnTo>
                <a:lnTo>
                  <a:pt x="1339" y="139"/>
                </a:lnTo>
                <a:lnTo>
                  <a:pt x="1428" y="183"/>
                </a:lnTo>
                <a:lnTo>
                  <a:pt x="1518" y="231"/>
                </a:lnTo>
                <a:lnTo>
                  <a:pt x="1611" y="285"/>
                </a:lnTo>
                <a:lnTo>
                  <a:pt x="1703" y="342"/>
                </a:lnTo>
                <a:lnTo>
                  <a:pt x="1798" y="400"/>
                </a:lnTo>
                <a:lnTo>
                  <a:pt x="1890" y="461"/>
                </a:lnTo>
                <a:lnTo>
                  <a:pt x="1981" y="519"/>
                </a:lnTo>
                <a:lnTo>
                  <a:pt x="2068" y="578"/>
                </a:lnTo>
                <a:lnTo>
                  <a:pt x="2153" y="635"/>
                </a:lnTo>
                <a:lnTo>
                  <a:pt x="2233" y="688"/>
                </a:lnTo>
                <a:lnTo>
                  <a:pt x="2308" y="738"/>
                </a:lnTo>
                <a:lnTo>
                  <a:pt x="2377" y="781"/>
                </a:lnTo>
                <a:lnTo>
                  <a:pt x="2409" y="799"/>
                </a:lnTo>
                <a:lnTo>
                  <a:pt x="2439" y="816"/>
                </a:lnTo>
                <a:lnTo>
                  <a:pt x="2468" y="832"/>
                </a:lnTo>
                <a:lnTo>
                  <a:pt x="2494" y="845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8" name="Freeform 42"/>
          <p:cNvSpPr>
            <a:spLocks/>
          </p:cNvSpPr>
          <p:nvPr/>
        </p:nvSpPr>
        <p:spPr bwMode="auto">
          <a:xfrm>
            <a:off x="2079625" y="2616200"/>
            <a:ext cx="5438775" cy="1941513"/>
          </a:xfrm>
          <a:custGeom>
            <a:avLst/>
            <a:gdLst>
              <a:gd name="T0" fmla="*/ 0 w 3426"/>
              <a:gd name="T1" fmla="*/ 2147483647 h 1223"/>
              <a:gd name="T2" fmla="*/ 2147483647 w 3426"/>
              <a:gd name="T3" fmla="*/ 2147483647 h 1223"/>
              <a:gd name="T4" fmla="*/ 2147483647 w 3426"/>
              <a:gd name="T5" fmla="*/ 2147483647 h 1223"/>
              <a:gd name="T6" fmla="*/ 2147483647 w 3426"/>
              <a:gd name="T7" fmla="*/ 2147483647 h 1223"/>
              <a:gd name="T8" fmla="*/ 2147483647 w 3426"/>
              <a:gd name="T9" fmla="*/ 2147483647 h 1223"/>
              <a:gd name="T10" fmla="*/ 2147483647 w 3426"/>
              <a:gd name="T11" fmla="*/ 2147483647 h 1223"/>
              <a:gd name="T12" fmla="*/ 2147483647 w 3426"/>
              <a:gd name="T13" fmla="*/ 2147483647 h 1223"/>
              <a:gd name="T14" fmla="*/ 2147483647 w 3426"/>
              <a:gd name="T15" fmla="*/ 2147483647 h 1223"/>
              <a:gd name="T16" fmla="*/ 2147483647 w 3426"/>
              <a:gd name="T17" fmla="*/ 2147483647 h 1223"/>
              <a:gd name="T18" fmla="*/ 2147483647 w 3426"/>
              <a:gd name="T19" fmla="*/ 2147483647 h 1223"/>
              <a:gd name="T20" fmla="*/ 2147483647 w 3426"/>
              <a:gd name="T21" fmla="*/ 2147483647 h 1223"/>
              <a:gd name="T22" fmla="*/ 2147483647 w 3426"/>
              <a:gd name="T23" fmla="*/ 2147483647 h 1223"/>
              <a:gd name="T24" fmla="*/ 2147483647 w 3426"/>
              <a:gd name="T25" fmla="*/ 2147483647 h 1223"/>
              <a:gd name="T26" fmla="*/ 2147483647 w 3426"/>
              <a:gd name="T27" fmla="*/ 2147483647 h 1223"/>
              <a:gd name="T28" fmla="*/ 2147483647 w 3426"/>
              <a:gd name="T29" fmla="*/ 2147483647 h 1223"/>
              <a:gd name="T30" fmla="*/ 2147483647 w 3426"/>
              <a:gd name="T31" fmla="*/ 2147483647 h 1223"/>
              <a:gd name="T32" fmla="*/ 2147483647 w 3426"/>
              <a:gd name="T33" fmla="*/ 2147483647 h 1223"/>
              <a:gd name="T34" fmla="*/ 2147483647 w 3426"/>
              <a:gd name="T35" fmla="*/ 2147483647 h 1223"/>
              <a:gd name="T36" fmla="*/ 2147483647 w 3426"/>
              <a:gd name="T37" fmla="*/ 2147483647 h 1223"/>
              <a:gd name="T38" fmla="*/ 2147483647 w 3426"/>
              <a:gd name="T39" fmla="*/ 2147483647 h 1223"/>
              <a:gd name="T40" fmla="*/ 2147483647 w 3426"/>
              <a:gd name="T41" fmla="*/ 2147483647 h 1223"/>
              <a:gd name="T42" fmla="*/ 2147483647 w 3426"/>
              <a:gd name="T43" fmla="*/ 2147483647 h 1223"/>
              <a:gd name="T44" fmla="*/ 2147483647 w 3426"/>
              <a:gd name="T45" fmla="*/ 2147483647 h 1223"/>
              <a:gd name="T46" fmla="*/ 2147483647 w 3426"/>
              <a:gd name="T47" fmla="*/ 2147483647 h 1223"/>
              <a:gd name="T48" fmla="*/ 2147483647 w 3426"/>
              <a:gd name="T49" fmla="*/ 2147483647 h 1223"/>
              <a:gd name="T50" fmla="*/ 2147483647 w 3426"/>
              <a:gd name="T51" fmla="*/ 2147483647 h 1223"/>
              <a:gd name="T52" fmla="*/ 2147483647 w 3426"/>
              <a:gd name="T53" fmla="*/ 2147483647 h 1223"/>
              <a:gd name="T54" fmla="*/ 2147483647 w 3426"/>
              <a:gd name="T55" fmla="*/ 2147483647 h 1223"/>
              <a:gd name="T56" fmla="*/ 2147483647 w 3426"/>
              <a:gd name="T57" fmla="*/ 2147483647 h 1223"/>
              <a:gd name="T58" fmla="*/ 2147483647 w 3426"/>
              <a:gd name="T59" fmla="*/ 2147483647 h 1223"/>
              <a:gd name="T60" fmla="*/ 2147483647 w 3426"/>
              <a:gd name="T61" fmla="*/ 2147483647 h 1223"/>
              <a:gd name="T62" fmla="*/ 2147483647 w 3426"/>
              <a:gd name="T63" fmla="*/ 2147483647 h 1223"/>
              <a:gd name="T64" fmla="*/ 2147483647 w 3426"/>
              <a:gd name="T65" fmla="*/ 2147483647 h 1223"/>
              <a:gd name="T66" fmla="*/ 2147483647 w 3426"/>
              <a:gd name="T67" fmla="*/ 2147483647 h 1223"/>
              <a:gd name="T68" fmla="*/ 2147483647 w 3426"/>
              <a:gd name="T69" fmla="*/ 2147483647 h 1223"/>
              <a:gd name="T70" fmla="*/ 2147483647 w 3426"/>
              <a:gd name="T71" fmla="*/ 2147483647 h 1223"/>
              <a:gd name="T72" fmla="*/ 2147483647 w 3426"/>
              <a:gd name="T73" fmla="*/ 2147483647 h 1223"/>
              <a:gd name="T74" fmla="*/ 2147483647 w 3426"/>
              <a:gd name="T75" fmla="*/ 2147483647 h 1223"/>
              <a:gd name="T76" fmla="*/ 2147483647 w 3426"/>
              <a:gd name="T77" fmla="*/ 2147483647 h 1223"/>
              <a:gd name="T78" fmla="*/ 2147483647 w 3426"/>
              <a:gd name="T79" fmla="*/ 2147483647 h 1223"/>
              <a:gd name="T80" fmla="*/ 2147483647 w 3426"/>
              <a:gd name="T81" fmla="*/ 2147483647 h 1223"/>
              <a:gd name="T82" fmla="*/ 2147483647 w 3426"/>
              <a:gd name="T83" fmla="*/ 2147483647 h 1223"/>
              <a:gd name="T84" fmla="*/ 2147483647 w 3426"/>
              <a:gd name="T85" fmla="*/ 2147483647 h 1223"/>
              <a:gd name="T86" fmla="*/ 2147483647 w 3426"/>
              <a:gd name="T87" fmla="*/ 2147483647 h 1223"/>
              <a:gd name="T88" fmla="*/ 2147483647 w 3426"/>
              <a:gd name="T89" fmla="*/ 2147483647 h 1223"/>
              <a:gd name="T90" fmla="*/ 2147483647 w 3426"/>
              <a:gd name="T91" fmla="*/ 2147483647 h 1223"/>
              <a:gd name="T92" fmla="*/ 2147483647 w 3426"/>
              <a:gd name="T93" fmla="*/ 2147483647 h 1223"/>
              <a:gd name="T94" fmla="*/ 2147483647 w 3426"/>
              <a:gd name="T95" fmla="*/ 2147483647 h 1223"/>
              <a:gd name="T96" fmla="*/ 2147483647 w 3426"/>
              <a:gd name="T97" fmla="*/ 0 h 122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26"/>
              <a:gd name="T148" fmla="*/ 0 h 1223"/>
              <a:gd name="T149" fmla="*/ 3426 w 3426"/>
              <a:gd name="T150" fmla="*/ 1223 h 122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26" h="1223">
                <a:moveTo>
                  <a:pt x="0" y="1223"/>
                </a:moveTo>
                <a:lnTo>
                  <a:pt x="55" y="1214"/>
                </a:lnTo>
                <a:lnTo>
                  <a:pt x="86" y="1211"/>
                </a:lnTo>
                <a:lnTo>
                  <a:pt x="118" y="1209"/>
                </a:lnTo>
                <a:lnTo>
                  <a:pt x="151" y="1205"/>
                </a:lnTo>
                <a:lnTo>
                  <a:pt x="189" y="1202"/>
                </a:lnTo>
                <a:lnTo>
                  <a:pt x="231" y="1196"/>
                </a:lnTo>
                <a:lnTo>
                  <a:pt x="276" y="1191"/>
                </a:lnTo>
                <a:lnTo>
                  <a:pt x="327" y="1182"/>
                </a:lnTo>
                <a:lnTo>
                  <a:pt x="384" y="1171"/>
                </a:lnTo>
                <a:lnTo>
                  <a:pt x="446" y="1159"/>
                </a:lnTo>
                <a:lnTo>
                  <a:pt x="480" y="1150"/>
                </a:lnTo>
                <a:lnTo>
                  <a:pt x="516" y="1141"/>
                </a:lnTo>
                <a:lnTo>
                  <a:pt x="553" y="1131"/>
                </a:lnTo>
                <a:lnTo>
                  <a:pt x="592" y="1120"/>
                </a:lnTo>
                <a:lnTo>
                  <a:pt x="633" y="1107"/>
                </a:lnTo>
                <a:lnTo>
                  <a:pt x="676" y="1095"/>
                </a:lnTo>
                <a:lnTo>
                  <a:pt x="722" y="1081"/>
                </a:lnTo>
                <a:lnTo>
                  <a:pt x="770" y="1065"/>
                </a:lnTo>
                <a:lnTo>
                  <a:pt x="820" y="1047"/>
                </a:lnTo>
                <a:lnTo>
                  <a:pt x="871" y="1029"/>
                </a:lnTo>
                <a:lnTo>
                  <a:pt x="928" y="1010"/>
                </a:lnTo>
                <a:lnTo>
                  <a:pt x="989" y="987"/>
                </a:lnTo>
                <a:lnTo>
                  <a:pt x="1054" y="962"/>
                </a:lnTo>
                <a:lnTo>
                  <a:pt x="1124" y="935"/>
                </a:lnTo>
                <a:lnTo>
                  <a:pt x="1197" y="908"/>
                </a:lnTo>
                <a:lnTo>
                  <a:pt x="1273" y="878"/>
                </a:lnTo>
                <a:lnTo>
                  <a:pt x="1353" y="846"/>
                </a:lnTo>
                <a:lnTo>
                  <a:pt x="1437" y="814"/>
                </a:lnTo>
                <a:lnTo>
                  <a:pt x="1522" y="779"/>
                </a:lnTo>
                <a:lnTo>
                  <a:pt x="1609" y="745"/>
                </a:lnTo>
                <a:lnTo>
                  <a:pt x="1700" y="707"/>
                </a:lnTo>
                <a:lnTo>
                  <a:pt x="1790" y="672"/>
                </a:lnTo>
                <a:lnTo>
                  <a:pt x="1975" y="595"/>
                </a:lnTo>
                <a:lnTo>
                  <a:pt x="2162" y="519"/>
                </a:lnTo>
                <a:lnTo>
                  <a:pt x="2350" y="442"/>
                </a:lnTo>
                <a:lnTo>
                  <a:pt x="2534" y="366"/>
                </a:lnTo>
                <a:lnTo>
                  <a:pt x="2624" y="330"/>
                </a:lnTo>
                <a:lnTo>
                  <a:pt x="2713" y="293"/>
                </a:lnTo>
                <a:lnTo>
                  <a:pt x="2798" y="258"/>
                </a:lnTo>
                <a:lnTo>
                  <a:pt x="2882" y="224"/>
                </a:lnTo>
                <a:lnTo>
                  <a:pt x="2964" y="190"/>
                </a:lnTo>
                <a:lnTo>
                  <a:pt x="3042" y="158"/>
                </a:lnTo>
                <a:lnTo>
                  <a:pt x="3117" y="126"/>
                </a:lnTo>
                <a:lnTo>
                  <a:pt x="3186" y="98"/>
                </a:lnTo>
                <a:lnTo>
                  <a:pt x="3254" y="71"/>
                </a:lnTo>
                <a:lnTo>
                  <a:pt x="3316" y="44"/>
                </a:lnTo>
                <a:lnTo>
                  <a:pt x="3373" y="21"/>
                </a:lnTo>
                <a:lnTo>
                  <a:pt x="3426" y="0"/>
                </a:lnTo>
              </a:path>
            </a:pathLst>
          </a:custGeom>
          <a:noFill/>
          <a:ln w="17463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9" name="Rectangle 43"/>
          <p:cNvSpPr>
            <a:spLocks noChangeArrowheads="1"/>
          </p:cNvSpPr>
          <p:nvPr/>
        </p:nvSpPr>
        <p:spPr bwMode="auto">
          <a:xfrm>
            <a:off x="6038850" y="4549775"/>
            <a:ext cx="1933575" cy="522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3200" name="Rectangle 44"/>
          <p:cNvSpPr>
            <a:spLocks noChangeArrowheads="1"/>
          </p:cNvSpPr>
          <p:nvPr/>
        </p:nvSpPr>
        <p:spPr bwMode="auto">
          <a:xfrm>
            <a:off x="6172200" y="3271838"/>
            <a:ext cx="1533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Operating Point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3201" name="Rectangle 45"/>
          <p:cNvSpPr>
            <a:spLocks noChangeArrowheads="1"/>
          </p:cNvSpPr>
          <p:nvPr/>
        </p:nvSpPr>
        <p:spPr bwMode="auto">
          <a:xfrm>
            <a:off x="7794625" y="4597400"/>
            <a:ext cx="698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3202" name="Line 46"/>
          <p:cNvSpPr>
            <a:spLocks noChangeShapeType="1"/>
          </p:cNvSpPr>
          <p:nvPr/>
        </p:nvSpPr>
        <p:spPr bwMode="auto">
          <a:xfrm>
            <a:off x="5797550" y="3330575"/>
            <a:ext cx="0" cy="1905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03" name="Text Box 47"/>
          <p:cNvSpPr txBox="1">
            <a:spLocks noChangeArrowheads="1"/>
          </p:cNvSpPr>
          <p:nvPr/>
        </p:nvSpPr>
        <p:spPr bwMode="auto">
          <a:xfrm>
            <a:off x="5530850" y="5319713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63204" name="Text Box 48"/>
          <p:cNvSpPr txBox="1">
            <a:spLocks noChangeArrowheads="1"/>
          </p:cNvSpPr>
          <p:nvPr/>
        </p:nvSpPr>
        <p:spPr bwMode="auto">
          <a:xfrm>
            <a:off x="4419600" y="5316538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63205" name="Line 49"/>
          <p:cNvSpPr>
            <a:spLocks noChangeShapeType="1"/>
          </p:cNvSpPr>
          <p:nvPr/>
        </p:nvSpPr>
        <p:spPr bwMode="auto">
          <a:xfrm flipH="1">
            <a:off x="2081213" y="3317875"/>
            <a:ext cx="3657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06" name="Text Box 50"/>
          <p:cNvSpPr txBox="1">
            <a:spLocks noChangeArrowheads="1"/>
          </p:cNvSpPr>
          <p:nvPr/>
        </p:nvSpPr>
        <p:spPr bwMode="auto">
          <a:xfrm>
            <a:off x="1447800" y="3200400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Selecting a pump</a:t>
            </a:r>
          </a:p>
        </p:txBody>
      </p:sp>
      <p:sp>
        <p:nvSpPr>
          <p:cNvPr id="264195" name="Rectangle 48"/>
          <p:cNvSpPr>
            <a:spLocks noChangeArrowheads="1"/>
          </p:cNvSpPr>
          <p:nvPr/>
        </p:nvSpPr>
        <p:spPr bwMode="auto">
          <a:xfrm>
            <a:off x="604838" y="1679575"/>
            <a:ext cx="1793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64196" name="Group 51"/>
          <p:cNvGrpSpPr>
            <a:grpSpLocks/>
          </p:cNvGrpSpPr>
          <p:nvPr/>
        </p:nvGrpSpPr>
        <p:grpSpPr bwMode="auto">
          <a:xfrm>
            <a:off x="1812925" y="2073275"/>
            <a:ext cx="179388" cy="3233738"/>
            <a:chOff x="1142" y="1306"/>
            <a:chExt cx="113" cy="2037"/>
          </a:xfrm>
        </p:grpSpPr>
        <p:sp>
          <p:nvSpPr>
            <p:cNvPr id="264247" name="Line 49"/>
            <p:cNvSpPr>
              <a:spLocks noChangeShapeType="1"/>
            </p:cNvSpPr>
            <p:nvPr/>
          </p:nvSpPr>
          <p:spPr bwMode="auto">
            <a:xfrm>
              <a:off x="1198" y="1416"/>
              <a:ext cx="1" cy="192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48" name="Freeform 50"/>
            <p:cNvSpPr>
              <a:spLocks/>
            </p:cNvSpPr>
            <p:nvPr/>
          </p:nvSpPr>
          <p:spPr bwMode="auto">
            <a:xfrm>
              <a:off x="1142" y="1306"/>
              <a:ext cx="113" cy="115"/>
            </a:xfrm>
            <a:custGeom>
              <a:avLst/>
              <a:gdLst>
                <a:gd name="T0" fmla="*/ 113 w 113"/>
                <a:gd name="T1" fmla="*/ 115 h 115"/>
                <a:gd name="T2" fmla="*/ 56 w 113"/>
                <a:gd name="T3" fmla="*/ 0 h 115"/>
                <a:gd name="T4" fmla="*/ 0 w 113"/>
                <a:gd name="T5" fmla="*/ 115 h 115"/>
                <a:gd name="T6" fmla="*/ 113 w 113"/>
                <a:gd name="T7" fmla="*/ 115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15"/>
                <a:gd name="T14" fmla="*/ 113 w 113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15">
                  <a:moveTo>
                    <a:pt x="113" y="115"/>
                  </a:moveTo>
                  <a:lnTo>
                    <a:pt x="56" y="0"/>
                  </a:lnTo>
                  <a:lnTo>
                    <a:pt x="0" y="115"/>
                  </a:lnTo>
                  <a:lnTo>
                    <a:pt x="113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4197" name="Group 54"/>
          <p:cNvGrpSpPr>
            <a:grpSpLocks/>
          </p:cNvGrpSpPr>
          <p:nvPr/>
        </p:nvGrpSpPr>
        <p:grpSpPr bwMode="auto">
          <a:xfrm>
            <a:off x="1901825" y="5219700"/>
            <a:ext cx="4741863" cy="179388"/>
            <a:chOff x="1198" y="3288"/>
            <a:chExt cx="2987" cy="113"/>
          </a:xfrm>
        </p:grpSpPr>
        <p:sp>
          <p:nvSpPr>
            <p:cNvPr id="264245" name="Line 52"/>
            <p:cNvSpPr>
              <a:spLocks noChangeShapeType="1"/>
            </p:cNvSpPr>
            <p:nvPr/>
          </p:nvSpPr>
          <p:spPr bwMode="auto">
            <a:xfrm>
              <a:off x="1198" y="3343"/>
              <a:ext cx="287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46" name="Freeform 53"/>
            <p:cNvSpPr>
              <a:spLocks/>
            </p:cNvSpPr>
            <p:nvPr/>
          </p:nvSpPr>
          <p:spPr bwMode="auto">
            <a:xfrm>
              <a:off x="4071" y="3288"/>
              <a:ext cx="114" cy="113"/>
            </a:xfrm>
            <a:custGeom>
              <a:avLst/>
              <a:gdLst>
                <a:gd name="T0" fmla="*/ 0 w 114"/>
                <a:gd name="T1" fmla="*/ 113 h 113"/>
                <a:gd name="T2" fmla="*/ 114 w 114"/>
                <a:gd name="T3" fmla="*/ 57 h 113"/>
                <a:gd name="T4" fmla="*/ 0 w 114"/>
                <a:gd name="T5" fmla="*/ 0 h 113"/>
                <a:gd name="T6" fmla="*/ 0 w 114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13"/>
                <a:gd name="T14" fmla="*/ 114 w 114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13">
                  <a:moveTo>
                    <a:pt x="0" y="113"/>
                  </a:moveTo>
                  <a:lnTo>
                    <a:pt x="114" y="57"/>
                  </a:lnTo>
                  <a:lnTo>
                    <a:pt x="0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4198" name="Rectangle 55"/>
          <p:cNvSpPr>
            <a:spLocks noChangeArrowheads="1"/>
          </p:cNvSpPr>
          <p:nvPr/>
        </p:nvSpPr>
        <p:spPr bwMode="auto">
          <a:xfrm>
            <a:off x="609600" y="4010025"/>
            <a:ext cx="1076325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4199" name="Rectangle 57"/>
          <p:cNvSpPr>
            <a:spLocks noChangeArrowheads="1"/>
          </p:cNvSpPr>
          <p:nvPr/>
        </p:nvSpPr>
        <p:spPr bwMode="auto">
          <a:xfrm>
            <a:off x="1317625" y="4095750"/>
            <a:ext cx="1571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00" name="Rectangle 59"/>
          <p:cNvSpPr>
            <a:spLocks noChangeArrowheads="1"/>
          </p:cNvSpPr>
          <p:nvPr/>
        </p:nvSpPr>
        <p:spPr bwMode="auto">
          <a:xfrm>
            <a:off x="1528763" y="4316413"/>
            <a:ext cx="1793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01" name="Rectangle 61"/>
          <p:cNvSpPr>
            <a:spLocks noChangeArrowheads="1"/>
          </p:cNvSpPr>
          <p:nvPr/>
        </p:nvSpPr>
        <p:spPr bwMode="auto">
          <a:xfrm>
            <a:off x="4572000" y="2057400"/>
            <a:ext cx="1600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Pump Efficiency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77%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02" name="Rectangle 62"/>
          <p:cNvSpPr>
            <a:spLocks noChangeArrowheads="1"/>
          </p:cNvSpPr>
          <p:nvPr/>
        </p:nvSpPr>
        <p:spPr bwMode="auto">
          <a:xfrm>
            <a:off x="6245225" y="1938338"/>
            <a:ext cx="1793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03" name="Rectangle 63"/>
          <p:cNvSpPr>
            <a:spLocks noChangeArrowheads="1"/>
          </p:cNvSpPr>
          <p:nvPr/>
        </p:nvSpPr>
        <p:spPr bwMode="auto">
          <a:xfrm>
            <a:off x="7289800" y="2538413"/>
            <a:ext cx="863600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4204" name="Rectangle 64"/>
          <p:cNvSpPr>
            <a:spLocks noChangeArrowheads="1"/>
          </p:cNvSpPr>
          <p:nvPr/>
        </p:nvSpPr>
        <p:spPr bwMode="auto">
          <a:xfrm>
            <a:off x="5486400" y="2971800"/>
            <a:ext cx="419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82%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05" name="Rectangle 65"/>
          <p:cNvSpPr>
            <a:spLocks noChangeArrowheads="1"/>
          </p:cNvSpPr>
          <p:nvPr/>
        </p:nvSpPr>
        <p:spPr bwMode="auto">
          <a:xfrm>
            <a:off x="7878763" y="2584450"/>
            <a:ext cx="1793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06" name="Rectangle 66"/>
          <p:cNvSpPr>
            <a:spLocks noChangeArrowheads="1"/>
          </p:cNvSpPr>
          <p:nvPr/>
        </p:nvSpPr>
        <p:spPr bwMode="auto">
          <a:xfrm>
            <a:off x="2117725" y="1674813"/>
            <a:ext cx="18938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4207" name="Rectangle 67"/>
          <p:cNvSpPr>
            <a:spLocks noChangeArrowheads="1"/>
          </p:cNvSpPr>
          <p:nvPr/>
        </p:nvSpPr>
        <p:spPr bwMode="auto">
          <a:xfrm>
            <a:off x="2378075" y="1760538"/>
            <a:ext cx="16049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Pump Curve at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08" name="Rectangle 68"/>
          <p:cNvSpPr>
            <a:spLocks noChangeArrowheads="1"/>
          </p:cNvSpPr>
          <p:nvPr/>
        </p:nvSpPr>
        <p:spPr bwMode="auto">
          <a:xfrm>
            <a:off x="2457450" y="2025650"/>
            <a:ext cx="13747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Const. Speed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09" name="Rectangle 69"/>
          <p:cNvSpPr>
            <a:spLocks noChangeArrowheads="1"/>
          </p:cNvSpPr>
          <p:nvPr/>
        </p:nvSpPr>
        <p:spPr bwMode="auto">
          <a:xfrm>
            <a:off x="3671888" y="1981200"/>
            <a:ext cx="1793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10" name="Rectangle 70"/>
          <p:cNvSpPr>
            <a:spLocks noChangeArrowheads="1"/>
          </p:cNvSpPr>
          <p:nvPr/>
        </p:nvSpPr>
        <p:spPr bwMode="auto">
          <a:xfrm>
            <a:off x="3097213" y="2519363"/>
            <a:ext cx="1681162" cy="666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4211" name="Rectangle 71"/>
          <p:cNvSpPr>
            <a:spLocks noChangeArrowheads="1"/>
          </p:cNvSpPr>
          <p:nvPr/>
        </p:nvSpPr>
        <p:spPr bwMode="auto">
          <a:xfrm>
            <a:off x="3262313" y="2605088"/>
            <a:ext cx="9683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Partially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12" name="Rectangle 72"/>
          <p:cNvSpPr>
            <a:spLocks noChangeArrowheads="1"/>
          </p:cNvSpPr>
          <p:nvPr/>
        </p:nvSpPr>
        <p:spPr bwMode="auto">
          <a:xfrm>
            <a:off x="3262313" y="2870200"/>
            <a:ext cx="12969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closed valve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13" name="Rectangle 73"/>
          <p:cNvSpPr>
            <a:spLocks noChangeArrowheads="1"/>
          </p:cNvSpPr>
          <p:nvPr/>
        </p:nvSpPr>
        <p:spPr bwMode="auto">
          <a:xfrm>
            <a:off x="4405313" y="2825750"/>
            <a:ext cx="1793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14" name="Rectangle 74"/>
          <p:cNvSpPr>
            <a:spLocks noChangeArrowheads="1"/>
          </p:cNvSpPr>
          <p:nvPr/>
        </p:nvSpPr>
        <p:spPr bwMode="auto">
          <a:xfrm>
            <a:off x="5664200" y="3402013"/>
            <a:ext cx="1941513" cy="430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4215" name="Rectangle 75"/>
          <p:cNvSpPr>
            <a:spLocks noChangeArrowheads="1"/>
          </p:cNvSpPr>
          <p:nvPr/>
        </p:nvSpPr>
        <p:spPr bwMode="auto">
          <a:xfrm>
            <a:off x="5829300" y="3352800"/>
            <a:ext cx="142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Full open valve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16" name="Rectangle 76"/>
          <p:cNvSpPr>
            <a:spLocks noChangeArrowheads="1"/>
          </p:cNvSpPr>
          <p:nvPr/>
        </p:nvSpPr>
        <p:spPr bwMode="auto">
          <a:xfrm>
            <a:off x="7256463" y="3443288"/>
            <a:ext cx="1793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17" name="Rectangle 77"/>
          <p:cNvSpPr>
            <a:spLocks noChangeArrowheads="1"/>
          </p:cNvSpPr>
          <p:nvPr/>
        </p:nvSpPr>
        <p:spPr bwMode="auto">
          <a:xfrm>
            <a:off x="2333625" y="3752850"/>
            <a:ext cx="1938338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4218" name="Rectangle 78"/>
          <p:cNvSpPr>
            <a:spLocks noChangeArrowheads="1"/>
          </p:cNvSpPr>
          <p:nvPr/>
        </p:nvSpPr>
        <p:spPr bwMode="auto">
          <a:xfrm>
            <a:off x="2590800" y="3733800"/>
            <a:ext cx="1377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System Curves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19" name="Rectangle 79"/>
          <p:cNvSpPr>
            <a:spLocks noChangeArrowheads="1"/>
          </p:cNvSpPr>
          <p:nvPr/>
        </p:nvSpPr>
        <p:spPr bwMode="auto">
          <a:xfrm>
            <a:off x="3870325" y="3794125"/>
            <a:ext cx="1793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20" name="Rectangle 80"/>
          <p:cNvSpPr>
            <a:spLocks noChangeArrowheads="1"/>
          </p:cNvSpPr>
          <p:nvPr/>
        </p:nvSpPr>
        <p:spPr bwMode="auto">
          <a:xfrm>
            <a:off x="3411538" y="5734050"/>
            <a:ext cx="1724025" cy="514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64221" name="Group 87"/>
          <p:cNvGrpSpPr>
            <a:grpSpLocks/>
          </p:cNvGrpSpPr>
          <p:nvPr/>
        </p:nvGrpSpPr>
        <p:grpSpPr bwMode="auto">
          <a:xfrm>
            <a:off x="3579813" y="5816600"/>
            <a:ext cx="1392237" cy="349250"/>
            <a:chOff x="2255" y="3664"/>
            <a:chExt cx="877" cy="220"/>
          </a:xfrm>
        </p:grpSpPr>
        <p:sp>
          <p:nvSpPr>
            <p:cNvPr id="264239" name="Rectangle 81"/>
            <p:cNvSpPr>
              <a:spLocks noChangeArrowheads="1"/>
            </p:cNvSpPr>
            <p:nvPr/>
          </p:nvSpPr>
          <p:spPr bwMode="auto">
            <a:xfrm>
              <a:off x="2255" y="3667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4240" name="Rectangle 82"/>
            <p:cNvSpPr>
              <a:spLocks noChangeArrowheads="1"/>
            </p:cNvSpPr>
            <p:nvPr/>
          </p:nvSpPr>
          <p:spPr bwMode="auto">
            <a:xfrm>
              <a:off x="2255" y="3664"/>
              <a:ext cx="877" cy="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4241" name="Rectangle 83"/>
            <p:cNvSpPr>
              <a:spLocks noChangeArrowheads="1"/>
            </p:cNvSpPr>
            <p:nvPr/>
          </p:nvSpPr>
          <p:spPr bwMode="auto">
            <a:xfrm>
              <a:off x="2391" y="3708"/>
              <a:ext cx="45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Flow (m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4242" name="Rectangle 84"/>
            <p:cNvSpPr>
              <a:spLocks noChangeArrowheads="1"/>
            </p:cNvSpPr>
            <p:nvPr/>
          </p:nvSpPr>
          <p:spPr bwMode="auto">
            <a:xfrm>
              <a:off x="2787" y="3691"/>
              <a:ext cx="7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4243" name="Rectangle 85"/>
            <p:cNvSpPr>
              <a:spLocks noChangeArrowheads="1"/>
            </p:cNvSpPr>
            <p:nvPr/>
          </p:nvSpPr>
          <p:spPr bwMode="auto">
            <a:xfrm>
              <a:off x="2825" y="3708"/>
              <a:ext cx="22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/hr)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4244" name="Rectangle 86"/>
            <p:cNvSpPr>
              <a:spLocks noChangeArrowheads="1"/>
            </p:cNvSpPr>
            <p:nvPr/>
          </p:nvSpPr>
          <p:spPr bwMode="auto">
            <a:xfrm>
              <a:off x="2994" y="3685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4222" name="Rectangle 88"/>
          <p:cNvSpPr>
            <a:spLocks noChangeArrowheads="1"/>
          </p:cNvSpPr>
          <p:nvPr/>
        </p:nvSpPr>
        <p:spPr bwMode="auto">
          <a:xfrm>
            <a:off x="4967288" y="5916613"/>
            <a:ext cx="1793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23" name="Freeform 89"/>
          <p:cNvSpPr>
            <a:spLocks/>
          </p:cNvSpPr>
          <p:nvPr/>
        </p:nvSpPr>
        <p:spPr bwMode="auto">
          <a:xfrm>
            <a:off x="1901825" y="2270125"/>
            <a:ext cx="3881438" cy="1314450"/>
          </a:xfrm>
          <a:custGeom>
            <a:avLst/>
            <a:gdLst>
              <a:gd name="T0" fmla="*/ 0 w 2445"/>
              <a:gd name="T1" fmla="*/ 2147483647 h 828"/>
              <a:gd name="T2" fmla="*/ 2147483647 w 2445"/>
              <a:gd name="T3" fmla="*/ 2147483647 h 828"/>
              <a:gd name="T4" fmla="*/ 2147483647 w 2445"/>
              <a:gd name="T5" fmla="*/ 2147483647 h 828"/>
              <a:gd name="T6" fmla="*/ 2147483647 w 2445"/>
              <a:gd name="T7" fmla="*/ 2147483647 h 828"/>
              <a:gd name="T8" fmla="*/ 2147483647 w 2445"/>
              <a:gd name="T9" fmla="*/ 2147483647 h 828"/>
              <a:gd name="T10" fmla="*/ 2147483647 w 2445"/>
              <a:gd name="T11" fmla="*/ 2147483647 h 828"/>
              <a:gd name="T12" fmla="*/ 2147483647 w 2445"/>
              <a:gd name="T13" fmla="*/ 0 h 828"/>
              <a:gd name="T14" fmla="*/ 2147483647 w 2445"/>
              <a:gd name="T15" fmla="*/ 0 h 828"/>
              <a:gd name="T16" fmla="*/ 2147483647 w 2445"/>
              <a:gd name="T17" fmla="*/ 2147483647 h 828"/>
              <a:gd name="T18" fmla="*/ 2147483647 w 2445"/>
              <a:gd name="T19" fmla="*/ 2147483647 h 828"/>
              <a:gd name="T20" fmla="*/ 2147483647 w 2445"/>
              <a:gd name="T21" fmla="*/ 2147483647 h 828"/>
              <a:gd name="T22" fmla="*/ 2147483647 w 2445"/>
              <a:gd name="T23" fmla="*/ 2147483647 h 828"/>
              <a:gd name="T24" fmla="*/ 2147483647 w 2445"/>
              <a:gd name="T25" fmla="*/ 2147483647 h 828"/>
              <a:gd name="T26" fmla="*/ 2147483647 w 2445"/>
              <a:gd name="T27" fmla="*/ 2147483647 h 828"/>
              <a:gd name="T28" fmla="*/ 2147483647 w 2445"/>
              <a:gd name="T29" fmla="*/ 2147483647 h 828"/>
              <a:gd name="T30" fmla="*/ 2147483647 w 2445"/>
              <a:gd name="T31" fmla="*/ 2147483647 h 828"/>
              <a:gd name="T32" fmla="*/ 2147483647 w 2445"/>
              <a:gd name="T33" fmla="*/ 2147483647 h 828"/>
              <a:gd name="T34" fmla="*/ 2147483647 w 2445"/>
              <a:gd name="T35" fmla="*/ 2147483647 h 828"/>
              <a:gd name="T36" fmla="*/ 2147483647 w 2445"/>
              <a:gd name="T37" fmla="*/ 2147483647 h 828"/>
              <a:gd name="T38" fmla="*/ 2147483647 w 2445"/>
              <a:gd name="T39" fmla="*/ 2147483647 h 828"/>
              <a:gd name="T40" fmla="*/ 2147483647 w 2445"/>
              <a:gd name="T41" fmla="*/ 2147483647 h 828"/>
              <a:gd name="T42" fmla="*/ 2147483647 w 2445"/>
              <a:gd name="T43" fmla="*/ 2147483647 h 828"/>
              <a:gd name="T44" fmla="*/ 2147483647 w 2445"/>
              <a:gd name="T45" fmla="*/ 2147483647 h 828"/>
              <a:gd name="T46" fmla="*/ 2147483647 w 2445"/>
              <a:gd name="T47" fmla="*/ 2147483647 h 828"/>
              <a:gd name="T48" fmla="*/ 2147483647 w 2445"/>
              <a:gd name="T49" fmla="*/ 2147483647 h 828"/>
              <a:gd name="T50" fmla="*/ 2147483647 w 2445"/>
              <a:gd name="T51" fmla="*/ 2147483647 h 828"/>
              <a:gd name="T52" fmla="*/ 2147483647 w 2445"/>
              <a:gd name="T53" fmla="*/ 2147483647 h 828"/>
              <a:gd name="T54" fmla="*/ 2147483647 w 2445"/>
              <a:gd name="T55" fmla="*/ 2147483647 h 828"/>
              <a:gd name="T56" fmla="*/ 2147483647 w 2445"/>
              <a:gd name="T57" fmla="*/ 2147483647 h 828"/>
              <a:gd name="T58" fmla="*/ 2147483647 w 2445"/>
              <a:gd name="T59" fmla="*/ 2147483647 h 828"/>
              <a:gd name="T60" fmla="*/ 2147483647 w 2445"/>
              <a:gd name="T61" fmla="*/ 2147483647 h 828"/>
              <a:gd name="T62" fmla="*/ 2147483647 w 2445"/>
              <a:gd name="T63" fmla="*/ 2147483647 h 828"/>
              <a:gd name="T64" fmla="*/ 2147483647 w 2445"/>
              <a:gd name="T65" fmla="*/ 2147483647 h 828"/>
              <a:gd name="T66" fmla="*/ 2147483647 w 2445"/>
              <a:gd name="T67" fmla="*/ 2147483647 h 8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45"/>
              <a:gd name="T103" fmla="*/ 0 h 828"/>
              <a:gd name="T104" fmla="*/ 2445 w 2445"/>
              <a:gd name="T105" fmla="*/ 828 h 8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45" h="828">
                <a:moveTo>
                  <a:pt x="0" y="73"/>
                </a:moveTo>
                <a:lnTo>
                  <a:pt x="139" y="49"/>
                </a:lnTo>
                <a:lnTo>
                  <a:pt x="279" y="28"/>
                </a:lnTo>
                <a:lnTo>
                  <a:pt x="420" y="12"/>
                </a:lnTo>
                <a:lnTo>
                  <a:pt x="491" y="5"/>
                </a:lnTo>
                <a:lnTo>
                  <a:pt x="563" y="1"/>
                </a:lnTo>
                <a:lnTo>
                  <a:pt x="634" y="0"/>
                </a:lnTo>
                <a:lnTo>
                  <a:pt x="706" y="0"/>
                </a:lnTo>
                <a:lnTo>
                  <a:pt x="779" y="3"/>
                </a:lnTo>
                <a:lnTo>
                  <a:pt x="852" y="10"/>
                </a:lnTo>
                <a:lnTo>
                  <a:pt x="925" y="21"/>
                </a:lnTo>
                <a:lnTo>
                  <a:pt x="1000" y="35"/>
                </a:lnTo>
                <a:lnTo>
                  <a:pt x="1075" y="52"/>
                </a:lnTo>
                <a:lnTo>
                  <a:pt x="1150" y="73"/>
                </a:lnTo>
                <a:lnTo>
                  <a:pt x="1188" y="85"/>
                </a:lnTo>
                <a:lnTo>
                  <a:pt x="1228" y="101"/>
                </a:lnTo>
                <a:lnTo>
                  <a:pt x="1270" y="118"/>
                </a:lnTo>
                <a:lnTo>
                  <a:pt x="1312" y="136"/>
                </a:lnTo>
                <a:lnTo>
                  <a:pt x="1399" y="179"/>
                </a:lnTo>
                <a:lnTo>
                  <a:pt x="1488" y="226"/>
                </a:lnTo>
                <a:lnTo>
                  <a:pt x="1579" y="279"/>
                </a:lnTo>
                <a:lnTo>
                  <a:pt x="1669" y="334"/>
                </a:lnTo>
                <a:lnTo>
                  <a:pt x="1762" y="392"/>
                </a:lnTo>
                <a:lnTo>
                  <a:pt x="1852" y="451"/>
                </a:lnTo>
                <a:lnTo>
                  <a:pt x="1941" y="509"/>
                </a:lnTo>
                <a:lnTo>
                  <a:pt x="2026" y="566"/>
                </a:lnTo>
                <a:lnTo>
                  <a:pt x="2110" y="622"/>
                </a:lnTo>
                <a:lnTo>
                  <a:pt x="2188" y="674"/>
                </a:lnTo>
                <a:lnTo>
                  <a:pt x="2262" y="723"/>
                </a:lnTo>
                <a:lnTo>
                  <a:pt x="2330" y="765"/>
                </a:lnTo>
                <a:lnTo>
                  <a:pt x="2361" y="782"/>
                </a:lnTo>
                <a:lnTo>
                  <a:pt x="2391" y="800"/>
                </a:lnTo>
                <a:lnTo>
                  <a:pt x="2418" y="815"/>
                </a:lnTo>
                <a:lnTo>
                  <a:pt x="2445" y="82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24" name="Freeform 90"/>
          <p:cNvSpPr>
            <a:spLocks/>
          </p:cNvSpPr>
          <p:nvPr/>
        </p:nvSpPr>
        <p:spPr bwMode="auto">
          <a:xfrm>
            <a:off x="1901825" y="2513013"/>
            <a:ext cx="3200400" cy="2149475"/>
          </a:xfrm>
          <a:custGeom>
            <a:avLst/>
            <a:gdLst>
              <a:gd name="T0" fmla="*/ 0 w 2016"/>
              <a:gd name="T1" fmla="*/ 2147483647 h 1354"/>
              <a:gd name="T2" fmla="*/ 2147483647 w 2016"/>
              <a:gd name="T3" fmla="*/ 2147483647 h 1354"/>
              <a:gd name="T4" fmla="*/ 2147483647 w 2016"/>
              <a:gd name="T5" fmla="*/ 2147483647 h 1354"/>
              <a:gd name="T6" fmla="*/ 2147483647 w 2016"/>
              <a:gd name="T7" fmla="*/ 0 h 1354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354"/>
              <a:gd name="T14" fmla="*/ 2016 w 2016"/>
              <a:gd name="T15" fmla="*/ 1354 h 13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354">
                <a:moveTo>
                  <a:pt x="0" y="1354"/>
                </a:moveTo>
                <a:lnTo>
                  <a:pt x="317" y="1210"/>
                </a:lnTo>
                <a:lnTo>
                  <a:pt x="826" y="917"/>
                </a:lnTo>
                <a:lnTo>
                  <a:pt x="2016" y="0"/>
                </a:ln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25" name="Freeform 91"/>
          <p:cNvSpPr>
            <a:spLocks/>
          </p:cNvSpPr>
          <p:nvPr/>
        </p:nvSpPr>
        <p:spPr bwMode="auto">
          <a:xfrm>
            <a:off x="1901825" y="2762250"/>
            <a:ext cx="5330825" cy="1903413"/>
          </a:xfrm>
          <a:custGeom>
            <a:avLst/>
            <a:gdLst>
              <a:gd name="T0" fmla="*/ 0 w 3358"/>
              <a:gd name="T1" fmla="*/ 2147483647 h 1199"/>
              <a:gd name="T2" fmla="*/ 2147483647 w 3358"/>
              <a:gd name="T3" fmla="*/ 2147483647 h 1199"/>
              <a:gd name="T4" fmla="*/ 2147483647 w 3358"/>
              <a:gd name="T5" fmla="*/ 2147483647 h 1199"/>
              <a:gd name="T6" fmla="*/ 2147483647 w 3358"/>
              <a:gd name="T7" fmla="*/ 2147483647 h 1199"/>
              <a:gd name="T8" fmla="*/ 2147483647 w 3358"/>
              <a:gd name="T9" fmla="*/ 2147483647 h 1199"/>
              <a:gd name="T10" fmla="*/ 2147483647 w 3358"/>
              <a:gd name="T11" fmla="*/ 2147483647 h 1199"/>
              <a:gd name="T12" fmla="*/ 2147483647 w 3358"/>
              <a:gd name="T13" fmla="*/ 2147483647 h 1199"/>
              <a:gd name="T14" fmla="*/ 2147483647 w 3358"/>
              <a:gd name="T15" fmla="*/ 2147483647 h 1199"/>
              <a:gd name="T16" fmla="*/ 2147483647 w 3358"/>
              <a:gd name="T17" fmla="*/ 2147483647 h 1199"/>
              <a:gd name="T18" fmla="*/ 2147483647 w 3358"/>
              <a:gd name="T19" fmla="*/ 2147483647 h 1199"/>
              <a:gd name="T20" fmla="*/ 2147483647 w 3358"/>
              <a:gd name="T21" fmla="*/ 2147483647 h 1199"/>
              <a:gd name="T22" fmla="*/ 2147483647 w 3358"/>
              <a:gd name="T23" fmla="*/ 2147483647 h 1199"/>
              <a:gd name="T24" fmla="*/ 2147483647 w 3358"/>
              <a:gd name="T25" fmla="*/ 2147483647 h 1199"/>
              <a:gd name="T26" fmla="*/ 2147483647 w 3358"/>
              <a:gd name="T27" fmla="*/ 2147483647 h 1199"/>
              <a:gd name="T28" fmla="*/ 2147483647 w 3358"/>
              <a:gd name="T29" fmla="*/ 2147483647 h 1199"/>
              <a:gd name="T30" fmla="*/ 2147483647 w 3358"/>
              <a:gd name="T31" fmla="*/ 2147483647 h 1199"/>
              <a:gd name="T32" fmla="*/ 2147483647 w 3358"/>
              <a:gd name="T33" fmla="*/ 2147483647 h 1199"/>
              <a:gd name="T34" fmla="*/ 2147483647 w 3358"/>
              <a:gd name="T35" fmla="*/ 2147483647 h 1199"/>
              <a:gd name="T36" fmla="*/ 2147483647 w 3358"/>
              <a:gd name="T37" fmla="*/ 2147483647 h 1199"/>
              <a:gd name="T38" fmla="*/ 2147483647 w 3358"/>
              <a:gd name="T39" fmla="*/ 2147483647 h 1199"/>
              <a:gd name="T40" fmla="*/ 2147483647 w 3358"/>
              <a:gd name="T41" fmla="*/ 2147483647 h 1199"/>
              <a:gd name="T42" fmla="*/ 2147483647 w 3358"/>
              <a:gd name="T43" fmla="*/ 2147483647 h 1199"/>
              <a:gd name="T44" fmla="*/ 2147483647 w 3358"/>
              <a:gd name="T45" fmla="*/ 2147483647 h 1199"/>
              <a:gd name="T46" fmla="*/ 2147483647 w 3358"/>
              <a:gd name="T47" fmla="*/ 2147483647 h 1199"/>
              <a:gd name="T48" fmla="*/ 2147483647 w 3358"/>
              <a:gd name="T49" fmla="*/ 2147483647 h 1199"/>
              <a:gd name="T50" fmla="*/ 2147483647 w 3358"/>
              <a:gd name="T51" fmla="*/ 2147483647 h 1199"/>
              <a:gd name="T52" fmla="*/ 2147483647 w 3358"/>
              <a:gd name="T53" fmla="*/ 2147483647 h 1199"/>
              <a:gd name="T54" fmla="*/ 2147483647 w 3358"/>
              <a:gd name="T55" fmla="*/ 2147483647 h 1199"/>
              <a:gd name="T56" fmla="*/ 2147483647 w 3358"/>
              <a:gd name="T57" fmla="*/ 2147483647 h 1199"/>
              <a:gd name="T58" fmla="*/ 2147483647 w 3358"/>
              <a:gd name="T59" fmla="*/ 2147483647 h 1199"/>
              <a:gd name="T60" fmla="*/ 2147483647 w 3358"/>
              <a:gd name="T61" fmla="*/ 2147483647 h 1199"/>
              <a:gd name="T62" fmla="*/ 2147483647 w 3358"/>
              <a:gd name="T63" fmla="*/ 2147483647 h 1199"/>
              <a:gd name="T64" fmla="*/ 2147483647 w 3358"/>
              <a:gd name="T65" fmla="*/ 2147483647 h 1199"/>
              <a:gd name="T66" fmla="*/ 2147483647 w 3358"/>
              <a:gd name="T67" fmla="*/ 2147483647 h 1199"/>
              <a:gd name="T68" fmla="*/ 2147483647 w 3358"/>
              <a:gd name="T69" fmla="*/ 2147483647 h 1199"/>
              <a:gd name="T70" fmla="*/ 2147483647 w 3358"/>
              <a:gd name="T71" fmla="*/ 2147483647 h 1199"/>
              <a:gd name="T72" fmla="*/ 2147483647 w 3358"/>
              <a:gd name="T73" fmla="*/ 2147483647 h 1199"/>
              <a:gd name="T74" fmla="*/ 2147483647 w 3358"/>
              <a:gd name="T75" fmla="*/ 2147483647 h 1199"/>
              <a:gd name="T76" fmla="*/ 2147483647 w 3358"/>
              <a:gd name="T77" fmla="*/ 2147483647 h 1199"/>
              <a:gd name="T78" fmla="*/ 2147483647 w 3358"/>
              <a:gd name="T79" fmla="*/ 2147483647 h 1199"/>
              <a:gd name="T80" fmla="*/ 2147483647 w 3358"/>
              <a:gd name="T81" fmla="*/ 2147483647 h 1199"/>
              <a:gd name="T82" fmla="*/ 2147483647 w 3358"/>
              <a:gd name="T83" fmla="*/ 2147483647 h 1199"/>
              <a:gd name="T84" fmla="*/ 2147483647 w 3358"/>
              <a:gd name="T85" fmla="*/ 2147483647 h 1199"/>
              <a:gd name="T86" fmla="*/ 2147483647 w 3358"/>
              <a:gd name="T87" fmla="*/ 2147483647 h 1199"/>
              <a:gd name="T88" fmla="*/ 2147483647 w 3358"/>
              <a:gd name="T89" fmla="*/ 2147483647 h 1199"/>
              <a:gd name="T90" fmla="*/ 2147483647 w 3358"/>
              <a:gd name="T91" fmla="*/ 2147483647 h 1199"/>
              <a:gd name="T92" fmla="*/ 2147483647 w 3358"/>
              <a:gd name="T93" fmla="*/ 2147483647 h 1199"/>
              <a:gd name="T94" fmla="*/ 2147483647 w 3358"/>
              <a:gd name="T95" fmla="*/ 2147483647 h 1199"/>
              <a:gd name="T96" fmla="*/ 2147483647 w 3358"/>
              <a:gd name="T97" fmla="*/ 0 h 119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358"/>
              <a:gd name="T148" fmla="*/ 0 h 1199"/>
              <a:gd name="T149" fmla="*/ 3358 w 3358"/>
              <a:gd name="T150" fmla="*/ 1199 h 119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358" h="1199">
                <a:moveTo>
                  <a:pt x="0" y="1199"/>
                </a:moveTo>
                <a:lnTo>
                  <a:pt x="54" y="1190"/>
                </a:lnTo>
                <a:lnTo>
                  <a:pt x="83" y="1187"/>
                </a:lnTo>
                <a:lnTo>
                  <a:pt x="115" y="1185"/>
                </a:lnTo>
                <a:lnTo>
                  <a:pt x="148" y="1182"/>
                </a:lnTo>
                <a:lnTo>
                  <a:pt x="184" y="1178"/>
                </a:lnTo>
                <a:lnTo>
                  <a:pt x="226" y="1173"/>
                </a:lnTo>
                <a:lnTo>
                  <a:pt x="270" y="1168"/>
                </a:lnTo>
                <a:lnTo>
                  <a:pt x="320" y="1159"/>
                </a:lnTo>
                <a:lnTo>
                  <a:pt x="376" y="1149"/>
                </a:lnTo>
                <a:lnTo>
                  <a:pt x="437" y="1136"/>
                </a:lnTo>
                <a:lnTo>
                  <a:pt x="470" y="1128"/>
                </a:lnTo>
                <a:lnTo>
                  <a:pt x="505" y="1119"/>
                </a:lnTo>
                <a:lnTo>
                  <a:pt x="542" y="1108"/>
                </a:lnTo>
                <a:lnTo>
                  <a:pt x="580" y="1098"/>
                </a:lnTo>
                <a:lnTo>
                  <a:pt x="620" y="1086"/>
                </a:lnTo>
                <a:lnTo>
                  <a:pt x="662" y="1074"/>
                </a:lnTo>
                <a:lnTo>
                  <a:pt x="707" y="1060"/>
                </a:lnTo>
                <a:lnTo>
                  <a:pt x="754" y="1044"/>
                </a:lnTo>
                <a:lnTo>
                  <a:pt x="803" y="1027"/>
                </a:lnTo>
                <a:lnTo>
                  <a:pt x="854" y="1009"/>
                </a:lnTo>
                <a:lnTo>
                  <a:pt x="909" y="990"/>
                </a:lnTo>
                <a:lnTo>
                  <a:pt x="969" y="967"/>
                </a:lnTo>
                <a:lnTo>
                  <a:pt x="1033" y="943"/>
                </a:lnTo>
                <a:lnTo>
                  <a:pt x="1101" y="917"/>
                </a:lnTo>
                <a:lnTo>
                  <a:pt x="1173" y="891"/>
                </a:lnTo>
                <a:lnTo>
                  <a:pt x="1247" y="861"/>
                </a:lnTo>
                <a:lnTo>
                  <a:pt x="1326" y="830"/>
                </a:lnTo>
                <a:lnTo>
                  <a:pt x="1408" y="798"/>
                </a:lnTo>
                <a:lnTo>
                  <a:pt x="1491" y="763"/>
                </a:lnTo>
                <a:lnTo>
                  <a:pt x="1577" y="730"/>
                </a:lnTo>
                <a:lnTo>
                  <a:pt x="1666" y="694"/>
                </a:lnTo>
                <a:lnTo>
                  <a:pt x="1755" y="659"/>
                </a:lnTo>
                <a:lnTo>
                  <a:pt x="1936" y="584"/>
                </a:lnTo>
                <a:lnTo>
                  <a:pt x="2119" y="509"/>
                </a:lnTo>
                <a:lnTo>
                  <a:pt x="2303" y="434"/>
                </a:lnTo>
                <a:lnTo>
                  <a:pt x="2483" y="359"/>
                </a:lnTo>
                <a:lnTo>
                  <a:pt x="2572" y="324"/>
                </a:lnTo>
                <a:lnTo>
                  <a:pt x="2659" y="288"/>
                </a:lnTo>
                <a:lnTo>
                  <a:pt x="2743" y="253"/>
                </a:lnTo>
                <a:lnTo>
                  <a:pt x="2824" y="220"/>
                </a:lnTo>
                <a:lnTo>
                  <a:pt x="2905" y="186"/>
                </a:lnTo>
                <a:lnTo>
                  <a:pt x="2981" y="155"/>
                </a:lnTo>
                <a:lnTo>
                  <a:pt x="3055" y="124"/>
                </a:lnTo>
                <a:lnTo>
                  <a:pt x="3122" y="96"/>
                </a:lnTo>
                <a:lnTo>
                  <a:pt x="3189" y="70"/>
                </a:lnTo>
                <a:lnTo>
                  <a:pt x="3250" y="44"/>
                </a:lnTo>
                <a:lnTo>
                  <a:pt x="3305" y="21"/>
                </a:lnTo>
                <a:lnTo>
                  <a:pt x="3358" y="0"/>
                </a:lnTo>
              </a:path>
            </a:pathLst>
          </a:custGeom>
          <a:noFill/>
          <a:ln w="158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26" name="Rectangle 157"/>
          <p:cNvSpPr>
            <a:spLocks noChangeArrowheads="1"/>
          </p:cNvSpPr>
          <p:nvPr/>
        </p:nvSpPr>
        <p:spPr bwMode="auto">
          <a:xfrm>
            <a:off x="5783263" y="4657725"/>
            <a:ext cx="1893887" cy="511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4227" name="Rectangle 159"/>
          <p:cNvSpPr>
            <a:spLocks noChangeArrowheads="1"/>
          </p:cNvSpPr>
          <p:nvPr/>
        </p:nvSpPr>
        <p:spPr bwMode="auto">
          <a:xfrm>
            <a:off x="7502525" y="4703763"/>
            <a:ext cx="1793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28" name="Line 160"/>
          <p:cNvSpPr>
            <a:spLocks noChangeShapeType="1"/>
          </p:cNvSpPr>
          <p:nvPr/>
        </p:nvSpPr>
        <p:spPr bwMode="auto">
          <a:xfrm>
            <a:off x="5538788" y="3429000"/>
            <a:ext cx="0" cy="1905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29" name="Line 161"/>
          <p:cNvSpPr>
            <a:spLocks noChangeShapeType="1"/>
          </p:cNvSpPr>
          <p:nvPr/>
        </p:nvSpPr>
        <p:spPr bwMode="auto">
          <a:xfrm>
            <a:off x="4648200" y="2895600"/>
            <a:ext cx="0" cy="2438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30" name="Text Box 162"/>
          <p:cNvSpPr txBox="1">
            <a:spLocks noChangeArrowheads="1"/>
          </p:cNvSpPr>
          <p:nvPr/>
        </p:nvSpPr>
        <p:spPr bwMode="auto">
          <a:xfrm>
            <a:off x="5321300" y="5319713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264231" name="Text Box 163"/>
          <p:cNvSpPr txBox="1">
            <a:spLocks noChangeArrowheads="1"/>
          </p:cNvSpPr>
          <p:nvPr/>
        </p:nvSpPr>
        <p:spPr bwMode="auto">
          <a:xfrm>
            <a:off x="4387850" y="5326063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264232" name="Line 164"/>
          <p:cNvSpPr>
            <a:spLocks noChangeShapeType="1"/>
          </p:cNvSpPr>
          <p:nvPr/>
        </p:nvSpPr>
        <p:spPr bwMode="auto">
          <a:xfrm>
            <a:off x="4648200" y="2895600"/>
            <a:ext cx="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33" name="Line 166"/>
          <p:cNvSpPr>
            <a:spLocks noChangeShapeType="1"/>
          </p:cNvSpPr>
          <p:nvPr/>
        </p:nvSpPr>
        <p:spPr bwMode="auto">
          <a:xfrm flipH="1">
            <a:off x="1863725" y="3446463"/>
            <a:ext cx="3657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34" name="Rectangle 167"/>
          <p:cNvSpPr>
            <a:spLocks noChangeArrowheads="1"/>
          </p:cNvSpPr>
          <p:nvPr/>
        </p:nvSpPr>
        <p:spPr bwMode="auto">
          <a:xfrm>
            <a:off x="1484313" y="408146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4235" name="Rectangle 168"/>
          <p:cNvSpPr>
            <a:spLocks noChangeArrowheads="1"/>
          </p:cNvSpPr>
          <p:nvPr/>
        </p:nvSpPr>
        <p:spPr bwMode="auto">
          <a:xfrm>
            <a:off x="762000" y="3457575"/>
            <a:ext cx="568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smtClean="0">
                <a:solidFill>
                  <a:srgbClr val="000000"/>
                </a:solidFill>
                <a:latin typeface="Times New Roman" panose="02020603050405020304" pitchFamily="18" charset="0"/>
              </a:rPr>
              <a:t>Head,</a:t>
            </a:r>
            <a:endParaRPr lang="en-US" altLang="en-US" sz="1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m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64236" name="Text Box 169"/>
          <p:cNvSpPr txBox="1">
            <a:spLocks noChangeArrowheads="1"/>
          </p:cNvSpPr>
          <p:nvPr/>
        </p:nvSpPr>
        <p:spPr bwMode="auto">
          <a:xfrm>
            <a:off x="1447800" y="330517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264237" name="Line 170"/>
          <p:cNvSpPr>
            <a:spLocks noChangeShapeType="1"/>
          </p:cNvSpPr>
          <p:nvPr/>
        </p:nvSpPr>
        <p:spPr bwMode="auto">
          <a:xfrm flipH="1">
            <a:off x="1905000" y="2895600"/>
            <a:ext cx="2743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38" name="Text Box 171"/>
          <p:cNvSpPr txBox="1">
            <a:spLocks noChangeArrowheads="1"/>
          </p:cNvSpPr>
          <p:nvPr/>
        </p:nvSpPr>
        <p:spPr bwMode="auto">
          <a:xfrm>
            <a:off x="1447800" y="2743200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altLang="en-US" sz="16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Selecting a pump</a:t>
            </a:r>
          </a:p>
        </p:txBody>
      </p:sp>
      <p:sp>
        <p:nvSpPr>
          <p:cNvPr id="265219" name="Rectangle 56"/>
          <p:cNvSpPr>
            <a:spLocks noChangeArrowheads="1"/>
          </p:cNvSpPr>
          <p:nvPr/>
        </p:nvSpPr>
        <p:spPr bwMode="auto">
          <a:xfrm>
            <a:off x="374650" y="1397000"/>
            <a:ext cx="19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65220" name="Group 59"/>
          <p:cNvGrpSpPr>
            <a:grpSpLocks/>
          </p:cNvGrpSpPr>
          <p:nvPr/>
        </p:nvGrpSpPr>
        <p:grpSpPr bwMode="auto">
          <a:xfrm>
            <a:off x="1693863" y="1825625"/>
            <a:ext cx="195262" cy="3529013"/>
            <a:chOff x="1067" y="1150"/>
            <a:chExt cx="123" cy="2223"/>
          </a:xfrm>
        </p:grpSpPr>
        <p:sp>
          <p:nvSpPr>
            <p:cNvPr id="265376" name="Line 57"/>
            <p:cNvSpPr>
              <a:spLocks noChangeShapeType="1"/>
            </p:cNvSpPr>
            <p:nvPr/>
          </p:nvSpPr>
          <p:spPr bwMode="auto">
            <a:xfrm>
              <a:off x="1128" y="1270"/>
              <a:ext cx="1" cy="210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77" name="Freeform 58"/>
            <p:cNvSpPr>
              <a:spLocks/>
            </p:cNvSpPr>
            <p:nvPr/>
          </p:nvSpPr>
          <p:spPr bwMode="auto">
            <a:xfrm>
              <a:off x="1067" y="1150"/>
              <a:ext cx="123" cy="125"/>
            </a:xfrm>
            <a:custGeom>
              <a:avLst/>
              <a:gdLst>
                <a:gd name="T0" fmla="*/ 123 w 123"/>
                <a:gd name="T1" fmla="*/ 125 h 125"/>
                <a:gd name="T2" fmla="*/ 61 w 123"/>
                <a:gd name="T3" fmla="*/ 0 h 125"/>
                <a:gd name="T4" fmla="*/ 0 w 123"/>
                <a:gd name="T5" fmla="*/ 125 h 125"/>
                <a:gd name="T6" fmla="*/ 123 w 123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125"/>
                <a:gd name="T14" fmla="*/ 123 w 123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125">
                  <a:moveTo>
                    <a:pt x="123" y="125"/>
                  </a:moveTo>
                  <a:lnTo>
                    <a:pt x="61" y="0"/>
                  </a:lnTo>
                  <a:lnTo>
                    <a:pt x="0" y="125"/>
                  </a:lnTo>
                  <a:lnTo>
                    <a:pt x="123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221" name="Group 62"/>
          <p:cNvGrpSpPr>
            <a:grpSpLocks/>
          </p:cNvGrpSpPr>
          <p:nvPr/>
        </p:nvGrpSpPr>
        <p:grpSpPr bwMode="auto">
          <a:xfrm>
            <a:off x="1790700" y="5257800"/>
            <a:ext cx="5172075" cy="195263"/>
            <a:chOff x="1128" y="3312"/>
            <a:chExt cx="3258" cy="123"/>
          </a:xfrm>
        </p:grpSpPr>
        <p:sp>
          <p:nvSpPr>
            <p:cNvPr id="265374" name="Line 60"/>
            <p:cNvSpPr>
              <a:spLocks noChangeShapeType="1"/>
            </p:cNvSpPr>
            <p:nvPr/>
          </p:nvSpPr>
          <p:spPr bwMode="auto">
            <a:xfrm>
              <a:off x="1128" y="3373"/>
              <a:ext cx="313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75" name="Freeform 61"/>
            <p:cNvSpPr>
              <a:spLocks/>
            </p:cNvSpPr>
            <p:nvPr/>
          </p:nvSpPr>
          <p:spPr bwMode="auto">
            <a:xfrm>
              <a:off x="4262" y="3312"/>
              <a:ext cx="124" cy="123"/>
            </a:xfrm>
            <a:custGeom>
              <a:avLst/>
              <a:gdLst>
                <a:gd name="T0" fmla="*/ 0 w 124"/>
                <a:gd name="T1" fmla="*/ 123 h 123"/>
                <a:gd name="T2" fmla="*/ 124 w 124"/>
                <a:gd name="T3" fmla="*/ 62 h 123"/>
                <a:gd name="T4" fmla="*/ 0 w 124"/>
                <a:gd name="T5" fmla="*/ 0 h 123"/>
                <a:gd name="T6" fmla="*/ 0 w 124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23"/>
                <a:gd name="T14" fmla="*/ 124 w 124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23">
                  <a:moveTo>
                    <a:pt x="0" y="123"/>
                  </a:moveTo>
                  <a:lnTo>
                    <a:pt x="124" y="62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5222" name="Rectangle 63"/>
          <p:cNvSpPr>
            <a:spLocks noChangeArrowheads="1"/>
          </p:cNvSpPr>
          <p:nvPr/>
        </p:nvSpPr>
        <p:spPr bwMode="auto">
          <a:xfrm>
            <a:off x="381000" y="3938588"/>
            <a:ext cx="1173163" cy="706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23" name="Rectangle 64"/>
          <p:cNvSpPr>
            <a:spLocks noChangeArrowheads="1"/>
          </p:cNvSpPr>
          <p:nvPr/>
        </p:nvSpPr>
        <p:spPr bwMode="auto">
          <a:xfrm>
            <a:off x="558800" y="4032250"/>
            <a:ext cx="70008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Head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24" name="Rectangle 65"/>
          <p:cNvSpPr>
            <a:spLocks noChangeArrowheads="1"/>
          </p:cNvSpPr>
          <p:nvPr/>
        </p:nvSpPr>
        <p:spPr bwMode="auto">
          <a:xfrm>
            <a:off x="1154113" y="4032250"/>
            <a:ext cx="1666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25" name="Rectangle 66"/>
          <p:cNvSpPr>
            <a:spLocks noChangeArrowheads="1"/>
          </p:cNvSpPr>
          <p:nvPr/>
        </p:nvSpPr>
        <p:spPr bwMode="auto">
          <a:xfrm>
            <a:off x="558800" y="4321175"/>
            <a:ext cx="9318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Meters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26" name="Rectangle 67"/>
          <p:cNvSpPr>
            <a:spLocks noChangeArrowheads="1"/>
          </p:cNvSpPr>
          <p:nvPr/>
        </p:nvSpPr>
        <p:spPr bwMode="auto">
          <a:xfrm>
            <a:off x="1382713" y="4273550"/>
            <a:ext cx="19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27" name="Rectangle 68"/>
          <p:cNvSpPr>
            <a:spLocks noChangeArrowheads="1"/>
          </p:cNvSpPr>
          <p:nvPr/>
        </p:nvSpPr>
        <p:spPr bwMode="auto">
          <a:xfrm>
            <a:off x="4144963" y="1625600"/>
            <a:ext cx="2660650" cy="495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28" name="Rectangle 69"/>
          <p:cNvSpPr>
            <a:spLocks noChangeArrowheads="1"/>
          </p:cNvSpPr>
          <p:nvPr/>
        </p:nvSpPr>
        <p:spPr bwMode="auto">
          <a:xfrm>
            <a:off x="4322763" y="1725613"/>
            <a:ext cx="23304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Pump Efficiency 77%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29" name="Rectangle 70"/>
          <p:cNvSpPr>
            <a:spLocks noChangeArrowheads="1"/>
          </p:cNvSpPr>
          <p:nvPr/>
        </p:nvSpPr>
        <p:spPr bwMode="auto">
          <a:xfrm>
            <a:off x="6527800" y="1677988"/>
            <a:ext cx="19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30" name="Rectangle 71"/>
          <p:cNvSpPr>
            <a:spLocks noChangeArrowheads="1"/>
          </p:cNvSpPr>
          <p:nvPr/>
        </p:nvSpPr>
        <p:spPr bwMode="auto">
          <a:xfrm>
            <a:off x="7669213" y="2332038"/>
            <a:ext cx="941387" cy="504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31" name="Rectangle 72"/>
          <p:cNvSpPr>
            <a:spLocks noChangeArrowheads="1"/>
          </p:cNvSpPr>
          <p:nvPr/>
        </p:nvSpPr>
        <p:spPr bwMode="auto">
          <a:xfrm>
            <a:off x="7850188" y="2432050"/>
            <a:ext cx="56673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82%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32" name="Rectangle 73"/>
          <p:cNvSpPr>
            <a:spLocks noChangeArrowheads="1"/>
          </p:cNvSpPr>
          <p:nvPr/>
        </p:nvSpPr>
        <p:spPr bwMode="auto">
          <a:xfrm>
            <a:off x="8312150" y="2384425"/>
            <a:ext cx="19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33" name="Rectangle 74"/>
          <p:cNvSpPr>
            <a:spLocks noChangeArrowheads="1"/>
          </p:cNvSpPr>
          <p:nvPr/>
        </p:nvSpPr>
        <p:spPr bwMode="auto">
          <a:xfrm>
            <a:off x="2025650" y="1390650"/>
            <a:ext cx="2066925" cy="706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34" name="Rectangle 75"/>
          <p:cNvSpPr>
            <a:spLocks noChangeArrowheads="1"/>
          </p:cNvSpPr>
          <p:nvPr/>
        </p:nvSpPr>
        <p:spPr bwMode="auto">
          <a:xfrm>
            <a:off x="2309813" y="1484313"/>
            <a:ext cx="167481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Pump Curve at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35" name="Rectangle 76"/>
          <p:cNvSpPr>
            <a:spLocks noChangeArrowheads="1"/>
          </p:cNvSpPr>
          <p:nvPr/>
        </p:nvSpPr>
        <p:spPr bwMode="auto">
          <a:xfrm>
            <a:off x="2397125" y="1773238"/>
            <a:ext cx="143986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Const. Speed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36" name="Rectangle 77"/>
          <p:cNvSpPr>
            <a:spLocks noChangeArrowheads="1"/>
          </p:cNvSpPr>
          <p:nvPr/>
        </p:nvSpPr>
        <p:spPr bwMode="auto">
          <a:xfrm>
            <a:off x="3721100" y="1725613"/>
            <a:ext cx="19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37" name="Rectangle 78"/>
          <p:cNvSpPr>
            <a:spLocks noChangeArrowheads="1"/>
          </p:cNvSpPr>
          <p:nvPr/>
        </p:nvSpPr>
        <p:spPr bwMode="auto">
          <a:xfrm>
            <a:off x="3094038" y="2311400"/>
            <a:ext cx="1835150" cy="727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38" name="Rectangle 79"/>
          <p:cNvSpPr>
            <a:spLocks noChangeArrowheads="1"/>
          </p:cNvSpPr>
          <p:nvPr/>
        </p:nvSpPr>
        <p:spPr bwMode="auto">
          <a:xfrm>
            <a:off x="3275013" y="2405063"/>
            <a:ext cx="101441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Partially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39" name="Rectangle 80"/>
          <p:cNvSpPr>
            <a:spLocks noChangeArrowheads="1"/>
          </p:cNvSpPr>
          <p:nvPr/>
        </p:nvSpPr>
        <p:spPr bwMode="auto">
          <a:xfrm>
            <a:off x="3275013" y="2693988"/>
            <a:ext cx="13525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closed valve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40" name="Rectangle 81"/>
          <p:cNvSpPr>
            <a:spLocks noChangeArrowheads="1"/>
          </p:cNvSpPr>
          <p:nvPr/>
        </p:nvSpPr>
        <p:spPr bwMode="auto">
          <a:xfrm>
            <a:off x="4521200" y="2646363"/>
            <a:ext cx="19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41" name="Rectangle 82"/>
          <p:cNvSpPr>
            <a:spLocks noChangeArrowheads="1"/>
          </p:cNvSpPr>
          <p:nvPr/>
        </p:nvSpPr>
        <p:spPr bwMode="auto">
          <a:xfrm>
            <a:off x="5894388" y="3273425"/>
            <a:ext cx="2119312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42" name="Rectangle 83"/>
          <p:cNvSpPr>
            <a:spLocks noChangeArrowheads="1"/>
          </p:cNvSpPr>
          <p:nvPr/>
        </p:nvSpPr>
        <p:spPr bwMode="auto">
          <a:xfrm>
            <a:off x="6075363" y="3367088"/>
            <a:ext cx="166846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Full open valve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43" name="Rectangle 84"/>
          <p:cNvSpPr>
            <a:spLocks noChangeArrowheads="1"/>
          </p:cNvSpPr>
          <p:nvPr/>
        </p:nvSpPr>
        <p:spPr bwMode="auto">
          <a:xfrm>
            <a:off x="7632700" y="3319463"/>
            <a:ext cx="19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44" name="Rectangle 85"/>
          <p:cNvSpPr>
            <a:spLocks noChangeArrowheads="1"/>
          </p:cNvSpPr>
          <p:nvPr/>
        </p:nvSpPr>
        <p:spPr bwMode="auto">
          <a:xfrm>
            <a:off x="2260600" y="3657600"/>
            <a:ext cx="2116138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45" name="Rectangle 86"/>
          <p:cNvSpPr>
            <a:spLocks noChangeArrowheads="1"/>
          </p:cNvSpPr>
          <p:nvPr/>
        </p:nvSpPr>
        <p:spPr bwMode="auto">
          <a:xfrm>
            <a:off x="2441575" y="3751263"/>
            <a:ext cx="16144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System Curves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46" name="Rectangle 87"/>
          <p:cNvSpPr>
            <a:spLocks noChangeArrowheads="1"/>
          </p:cNvSpPr>
          <p:nvPr/>
        </p:nvSpPr>
        <p:spPr bwMode="auto">
          <a:xfrm>
            <a:off x="3938588" y="3702050"/>
            <a:ext cx="19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47" name="Rectangle 88"/>
          <p:cNvSpPr>
            <a:spLocks noChangeArrowheads="1"/>
          </p:cNvSpPr>
          <p:nvPr/>
        </p:nvSpPr>
        <p:spPr bwMode="auto">
          <a:xfrm>
            <a:off x="3438525" y="5818188"/>
            <a:ext cx="1879600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65248" name="Group 95"/>
          <p:cNvGrpSpPr>
            <a:grpSpLocks/>
          </p:cNvGrpSpPr>
          <p:nvPr/>
        </p:nvGrpSpPr>
        <p:grpSpPr bwMode="auto">
          <a:xfrm>
            <a:off x="3621088" y="5908675"/>
            <a:ext cx="1519237" cy="385763"/>
            <a:chOff x="2281" y="3722"/>
            <a:chExt cx="957" cy="243"/>
          </a:xfrm>
        </p:grpSpPr>
        <p:sp>
          <p:nvSpPr>
            <p:cNvPr id="265368" name="Rectangle 89"/>
            <p:cNvSpPr>
              <a:spLocks noChangeArrowheads="1"/>
            </p:cNvSpPr>
            <p:nvPr/>
          </p:nvSpPr>
          <p:spPr bwMode="auto">
            <a:xfrm>
              <a:off x="2281" y="3725"/>
              <a:ext cx="10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5369" name="Rectangle 90"/>
            <p:cNvSpPr>
              <a:spLocks noChangeArrowheads="1"/>
            </p:cNvSpPr>
            <p:nvPr/>
          </p:nvSpPr>
          <p:spPr bwMode="auto">
            <a:xfrm>
              <a:off x="2281" y="3722"/>
              <a:ext cx="957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5370" name="Rectangle 91"/>
            <p:cNvSpPr>
              <a:spLocks noChangeArrowheads="1"/>
            </p:cNvSpPr>
            <p:nvPr/>
          </p:nvSpPr>
          <p:spPr bwMode="auto">
            <a:xfrm>
              <a:off x="2431" y="3770"/>
              <a:ext cx="48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Flow (m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5371" name="Rectangle 92"/>
            <p:cNvSpPr>
              <a:spLocks noChangeArrowheads="1"/>
            </p:cNvSpPr>
            <p:nvPr/>
          </p:nvSpPr>
          <p:spPr bwMode="auto">
            <a:xfrm>
              <a:off x="2862" y="3751"/>
              <a:ext cx="8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5372" name="Rectangle 93"/>
            <p:cNvSpPr>
              <a:spLocks noChangeArrowheads="1"/>
            </p:cNvSpPr>
            <p:nvPr/>
          </p:nvSpPr>
          <p:spPr bwMode="auto">
            <a:xfrm>
              <a:off x="2904" y="3770"/>
              <a:ext cx="23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/hr)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5373" name="Rectangle 94"/>
            <p:cNvSpPr>
              <a:spLocks noChangeArrowheads="1"/>
            </p:cNvSpPr>
            <p:nvPr/>
          </p:nvSpPr>
          <p:spPr bwMode="auto">
            <a:xfrm>
              <a:off x="3088" y="3745"/>
              <a:ext cx="10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5249" name="Rectangle 96"/>
          <p:cNvSpPr>
            <a:spLocks noChangeArrowheads="1"/>
          </p:cNvSpPr>
          <p:nvPr/>
        </p:nvSpPr>
        <p:spPr bwMode="auto">
          <a:xfrm>
            <a:off x="5133975" y="6018213"/>
            <a:ext cx="19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50" name="Freeform 97"/>
          <p:cNvSpPr>
            <a:spLocks/>
          </p:cNvSpPr>
          <p:nvPr/>
        </p:nvSpPr>
        <p:spPr bwMode="auto">
          <a:xfrm>
            <a:off x="1790700" y="2039938"/>
            <a:ext cx="4233863" cy="1433512"/>
          </a:xfrm>
          <a:custGeom>
            <a:avLst/>
            <a:gdLst>
              <a:gd name="T0" fmla="*/ 0 w 2667"/>
              <a:gd name="T1" fmla="*/ 2147483647 h 903"/>
              <a:gd name="T2" fmla="*/ 2147483647 w 2667"/>
              <a:gd name="T3" fmla="*/ 2147483647 h 903"/>
              <a:gd name="T4" fmla="*/ 2147483647 w 2667"/>
              <a:gd name="T5" fmla="*/ 2147483647 h 903"/>
              <a:gd name="T6" fmla="*/ 2147483647 w 2667"/>
              <a:gd name="T7" fmla="*/ 2147483647 h 903"/>
              <a:gd name="T8" fmla="*/ 2147483647 w 2667"/>
              <a:gd name="T9" fmla="*/ 2147483647 h 903"/>
              <a:gd name="T10" fmla="*/ 2147483647 w 2667"/>
              <a:gd name="T11" fmla="*/ 2147483647 h 903"/>
              <a:gd name="T12" fmla="*/ 2147483647 w 2667"/>
              <a:gd name="T13" fmla="*/ 0 h 903"/>
              <a:gd name="T14" fmla="*/ 2147483647 w 2667"/>
              <a:gd name="T15" fmla="*/ 0 h 903"/>
              <a:gd name="T16" fmla="*/ 2147483647 w 2667"/>
              <a:gd name="T17" fmla="*/ 2147483647 h 903"/>
              <a:gd name="T18" fmla="*/ 2147483647 w 2667"/>
              <a:gd name="T19" fmla="*/ 2147483647 h 903"/>
              <a:gd name="T20" fmla="*/ 2147483647 w 2667"/>
              <a:gd name="T21" fmla="*/ 2147483647 h 903"/>
              <a:gd name="T22" fmla="*/ 2147483647 w 2667"/>
              <a:gd name="T23" fmla="*/ 2147483647 h 903"/>
              <a:gd name="T24" fmla="*/ 2147483647 w 2667"/>
              <a:gd name="T25" fmla="*/ 2147483647 h 903"/>
              <a:gd name="T26" fmla="*/ 2147483647 w 2667"/>
              <a:gd name="T27" fmla="*/ 2147483647 h 903"/>
              <a:gd name="T28" fmla="*/ 2147483647 w 2667"/>
              <a:gd name="T29" fmla="*/ 2147483647 h 903"/>
              <a:gd name="T30" fmla="*/ 2147483647 w 2667"/>
              <a:gd name="T31" fmla="*/ 2147483647 h 903"/>
              <a:gd name="T32" fmla="*/ 2147483647 w 2667"/>
              <a:gd name="T33" fmla="*/ 2147483647 h 903"/>
              <a:gd name="T34" fmla="*/ 2147483647 w 2667"/>
              <a:gd name="T35" fmla="*/ 2147483647 h 903"/>
              <a:gd name="T36" fmla="*/ 2147483647 w 2667"/>
              <a:gd name="T37" fmla="*/ 2147483647 h 903"/>
              <a:gd name="T38" fmla="*/ 2147483647 w 2667"/>
              <a:gd name="T39" fmla="*/ 2147483647 h 903"/>
              <a:gd name="T40" fmla="*/ 2147483647 w 2667"/>
              <a:gd name="T41" fmla="*/ 2147483647 h 903"/>
              <a:gd name="T42" fmla="*/ 2147483647 w 2667"/>
              <a:gd name="T43" fmla="*/ 2147483647 h 903"/>
              <a:gd name="T44" fmla="*/ 2147483647 w 2667"/>
              <a:gd name="T45" fmla="*/ 2147483647 h 903"/>
              <a:gd name="T46" fmla="*/ 2147483647 w 2667"/>
              <a:gd name="T47" fmla="*/ 2147483647 h 903"/>
              <a:gd name="T48" fmla="*/ 2147483647 w 2667"/>
              <a:gd name="T49" fmla="*/ 2147483647 h 903"/>
              <a:gd name="T50" fmla="*/ 2147483647 w 2667"/>
              <a:gd name="T51" fmla="*/ 2147483647 h 903"/>
              <a:gd name="T52" fmla="*/ 2147483647 w 2667"/>
              <a:gd name="T53" fmla="*/ 2147483647 h 903"/>
              <a:gd name="T54" fmla="*/ 2147483647 w 2667"/>
              <a:gd name="T55" fmla="*/ 2147483647 h 903"/>
              <a:gd name="T56" fmla="*/ 2147483647 w 2667"/>
              <a:gd name="T57" fmla="*/ 2147483647 h 903"/>
              <a:gd name="T58" fmla="*/ 2147483647 w 2667"/>
              <a:gd name="T59" fmla="*/ 2147483647 h 903"/>
              <a:gd name="T60" fmla="*/ 2147483647 w 2667"/>
              <a:gd name="T61" fmla="*/ 2147483647 h 903"/>
              <a:gd name="T62" fmla="*/ 2147483647 w 2667"/>
              <a:gd name="T63" fmla="*/ 2147483647 h 903"/>
              <a:gd name="T64" fmla="*/ 2147483647 w 2667"/>
              <a:gd name="T65" fmla="*/ 2147483647 h 903"/>
              <a:gd name="T66" fmla="*/ 2147483647 w 2667"/>
              <a:gd name="T67" fmla="*/ 2147483647 h 90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67"/>
              <a:gd name="T103" fmla="*/ 0 h 903"/>
              <a:gd name="T104" fmla="*/ 2667 w 2667"/>
              <a:gd name="T105" fmla="*/ 903 h 90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67" h="903">
                <a:moveTo>
                  <a:pt x="0" y="80"/>
                </a:moveTo>
                <a:lnTo>
                  <a:pt x="152" y="53"/>
                </a:lnTo>
                <a:lnTo>
                  <a:pt x="304" y="30"/>
                </a:lnTo>
                <a:lnTo>
                  <a:pt x="458" y="13"/>
                </a:lnTo>
                <a:lnTo>
                  <a:pt x="536" y="6"/>
                </a:lnTo>
                <a:lnTo>
                  <a:pt x="614" y="2"/>
                </a:lnTo>
                <a:lnTo>
                  <a:pt x="692" y="0"/>
                </a:lnTo>
                <a:lnTo>
                  <a:pt x="770" y="0"/>
                </a:lnTo>
                <a:lnTo>
                  <a:pt x="850" y="4"/>
                </a:lnTo>
                <a:lnTo>
                  <a:pt x="929" y="11"/>
                </a:lnTo>
                <a:lnTo>
                  <a:pt x="1009" y="23"/>
                </a:lnTo>
                <a:lnTo>
                  <a:pt x="1091" y="38"/>
                </a:lnTo>
                <a:lnTo>
                  <a:pt x="1173" y="57"/>
                </a:lnTo>
                <a:lnTo>
                  <a:pt x="1254" y="80"/>
                </a:lnTo>
                <a:lnTo>
                  <a:pt x="1296" y="93"/>
                </a:lnTo>
                <a:lnTo>
                  <a:pt x="1340" y="110"/>
                </a:lnTo>
                <a:lnTo>
                  <a:pt x="1386" y="129"/>
                </a:lnTo>
                <a:lnTo>
                  <a:pt x="1431" y="148"/>
                </a:lnTo>
                <a:lnTo>
                  <a:pt x="1526" y="196"/>
                </a:lnTo>
                <a:lnTo>
                  <a:pt x="1623" y="247"/>
                </a:lnTo>
                <a:lnTo>
                  <a:pt x="1722" y="304"/>
                </a:lnTo>
                <a:lnTo>
                  <a:pt x="1821" y="365"/>
                </a:lnTo>
                <a:lnTo>
                  <a:pt x="1922" y="428"/>
                </a:lnTo>
                <a:lnTo>
                  <a:pt x="2021" y="492"/>
                </a:lnTo>
                <a:lnTo>
                  <a:pt x="2117" y="555"/>
                </a:lnTo>
                <a:lnTo>
                  <a:pt x="2211" y="618"/>
                </a:lnTo>
                <a:lnTo>
                  <a:pt x="2302" y="679"/>
                </a:lnTo>
                <a:lnTo>
                  <a:pt x="2387" y="736"/>
                </a:lnTo>
                <a:lnTo>
                  <a:pt x="2467" y="789"/>
                </a:lnTo>
                <a:lnTo>
                  <a:pt x="2541" y="835"/>
                </a:lnTo>
                <a:lnTo>
                  <a:pt x="2576" y="854"/>
                </a:lnTo>
                <a:lnTo>
                  <a:pt x="2608" y="873"/>
                </a:lnTo>
                <a:lnTo>
                  <a:pt x="2638" y="890"/>
                </a:lnTo>
                <a:lnTo>
                  <a:pt x="2667" y="903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51" name="Freeform 98"/>
          <p:cNvSpPr>
            <a:spLocks/>
          </p:cNvSpPr>
          <p:nvPr/>
        </p:nvSpPr>
        <p:spPr bwMode="auto">
          <a:xfrm>
            <a:off x="1790700" y="2305050"/>
            <a:ext cx="3490913" cy="2346325"/>
          </a:xfrm>
          <a:custGeom>
            <a:avLst/>
            <a:gdLst>
              <a:gd name="T0" fmla="*/ 0 w 2199"/>
              <a:gd name="T1" fmla="*/ 2147483647 h 1478"/>
              <a:gd name="T2" fmla="*/ 2147483647 w 2199"/>
              <a:gd name="T3" fmla="*/ 2147483647 h 1478"/>
              <a:gd name="T4" fmla="*/ 2147483647 w 2199"/>
              <a:gd name="T5" fmla="*/ 2147483647 h 1478"/>
              <a:gd name="T6" fmla="*/ 2147483647 w 2199"/>
              <a:gd name="T7" fmla="*/ 0 h 1478"/>
              <a:gd name="T8" fmla="*/ 0 60000 65536"/>
              <a:gd name="T9" fmla="*/ 0 60000 65536"/>
              <a:gd name="T10" fmla="*/ 0 60000 65536"/>
              <a:gd name="T11" fmla="*/ 0 60000 65536"/>
              <a:gd name="T12" fmla="*/ 0 w 2199"/>
              <a:gd name="T13" fmla="*/ 0 h 1478"/>
              <a:gd name="T14" fmla="*/ 2199 w 2199"/>
              <a:gd name="T15" fmla="*/ 1478 h 14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9" h="1478">
                <a:moveTo>
                  <a:pt x="0" y="1478"/>
                </a:moveTo>
                <a:lnTo>
                  <a:pt x="346" y="1320"/>
                </a:lnTo>
                <a:lnTo>
                  <a:pt x="901" y="1000"/>
                </a:lnTo>
                <a:lnTo>
                  <a:pt x="2199" y="0"/>
                </a:lnTo>
              </a:path>
            </a:pathLst>
          </a:cu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52" name="Freeform 99"/>
          <p:cNvSpPr>
            <a:spLocks/>
          </p:cNvSpPr>
          <p:nvPr/>
        </p:nvSpPr>
        <p:spPr bwMode="auto">
          <a:xfrm>
            <a:off x="1790700" y="2576513"/>
            <a:ext cx="5815013" cy="2076450"/>
          </a:xfrm>
          <a:custGeom>
            <a:avLst/>
            <a:gdLst>
              <a:gd name="T0" fmla="*/ 0 w 3663"/>
              <a:gd name="T1" fmla="*/ 2147483647 h 1308"/>
              <a:gd name="T2" fmla="*/ 2147483647 w 3663"/>
              <a:gd name="T3" fmla="*/ 2147483647 h 1308"/>
              <a:gd name="T4" fmla="*/ 2147483647 w 3663"/>
              <a:gd name="T5" fmla="*/ 2147483647 h 1308"/>
              <a:gd name="T6" fmla="*/ 2147483647 w 3663"/>
              <a:gd name="T7" fmla="*/ 2147483647 h 1308"/>
              <a:gd name="T8" fmla="*/ 2147483647 w 3663"/>
              <a:gd name="T9" fmla="*/ 2147483647 h 1308"/>
              <a:gd name="T10" fmla="*/ 2147483647 w 3663"/>
              <a:gd name="T11" fmla="*/ 2147483647 h 1308"/>
              <a:gd name="T12" fmla="*/ 2147483647 w 3663"/>
              <a:gd name="T13" fmla="*/ 2147483647 h 1308"/>
              <a:gd name="T14" fmla="*/ 2147483647 w 3663"/>
              <a:gd name="T15" fmla="*/ 2147483647 h 1308"/>
              <a:gd name="T16" fmla="*/ 2147483647 w 3663"/>
              <a:gd name="T17" fmla="*/ 2147483647 h 1308"/>
              <a:gd name="T18" fmla="*/ 2147483647 w 3663"/>
              <a:gd name="T19" fmla="*/ 2147483647 h 1308"/>
              <a:gd name="T20" fmla="*/ 2147483647 w 3663"/>
              <a:gd name="T21" fmla="*/ 2147483647 h 1308"/>
              <a:gd name="T22" fmla="*/ 2147483647 w 3663"/>
              <a:gd name="T23" fmla="*/ 2147483647 h 1308"/>
              <a:gd name="T24" fmla="*/ 2147483647 w 3663"/>
              <a:gd name="T25" fmla="*/ 2147483647 h 1308"/>
              <a:gd name="T26" fmla="*/ 2147483647 w 3663"/>
              <a:gd name="T27" fmla="*/ 2147483647 h 1308"/>
              <a:gd name="T28" fmla="*/ 2147483647 w 3663"/>
              <a:gd name="T29" fmla="*/ 2147483647 h 1308"/>
              <a:gd name="T30" fmla="*/ 2147483647 w 3663"/>
              <a:gd name="T31" fmla="*/ 2147483647 h 1308"/>
              <a:gd name="T32" fmla="*/ 2147483647 w 3663"/>
              <a:gd name="T33" fmla="*/ 2147483647 h 1308"/>
              <a:gd name="T34" fmla="*/ 2147483647 w 3663"/>
              <a:gd name="T35" fmla="*/ 2147483647 h 1308"/>
              <a:gd name="T36" fmla="*/ 2147483647 w 3663"/>
              <a:gd name="T37" fmla="*/ 2147483647 h 1308"/>
              <a:gd name="T38" fmla="*/ 2147483647 w 3663"/>
              <a:gd name="T39" fmla="*/ 2147483647 h 1308"/>
              <a:gd name="T40" fmla="*/ 2147483647 w 3663"/>
              <a:gd name="T41" fmla="*/ 2147483647 h 1308"/>
              <a:gd name="T42" fmla="*/ 2147483647 w 3663"/>
              <a:gd name="T43" fmla="*/ 2147483647 h 1308"/>
              <a:gd name="T44" fmla="*/ 2147483647 w 3663"/>
              <a:gd name="T45" fmla="*/ 2147483647 h 1308"/>
              <a:gd name="T46" fmla="*/ 2147483647 w 3663"/>
              <a:gd name="T47" fmla="*/ 2147483647 h 1308"/>
              <a:gd name="T48" fmla="*/ 2147483647 w 3663"/>
              <a:gd name="T49" fmla="*/ 2147483647 h 1308"/>
              <a:gd name="T50" fmla="*/ 2147483647 w 3663"/>
              <a:gd name="T51" fmla="*/ 2147483647 h 1308"/>
              <a:gd name="T52" fmla="*/ 2147483647 w 3663"/>
              <a:gd name="T53" fmla="*/ 2147483647 h 1308"/>
              <a:gd name="T54" fmla="*/ 2147483647 w 3663"/>
              <a:gd name="T55" fmla="*/ 2147483647 h 1308"/>
              <a:gd name="T56" fmla="*/ 2147483647 w 3663"/>
              <a:gd name="T57" fmla="*/ 2147483647 h 1308"/>
              <a:gd name="T58" fmla="*/ 2147483647 w 3663"/>
              <a:gd name="T59" fmla="*/ 2147483647 h 1308"/>
              <a:gd name="T60" fmla="*/ 2147483647 w 3663"/>
              <a:gd name="T61" fmla="*/ 2147483647 h 1308"/>
              <a:gd name="T62" fmla="*/ 2147483647 w 3663"/>
              <a:gd name="T63" fmla="*/ 2147483647 h 1308"/>
              <a:gd name="T64" fmla="*/ 2147483647 w 3663"/>
              <a:gd name="T65" fmla="*/ 2147483647 h 1308"/>
              <a:gd name="T66" fmla="*/ 2147483647 w 3663"/>
              <a:gd name="T67" fmla="*/ 2147483647 h 1308"/>
              <a:gd name="T68" fmla="*/ 2147483647 w 3663"/>
              <a:gd name="T69" fmla="*/ 2147483647 h 1308"/>
              <a:gd name="T70" fmla="*/ 2147483647 w 3663"/>
              <a:gd name="T71" fmla="*/ 2147483647 h 1308"/>
              <a:gd name="T72" fmla="*/ 2147483647 w 3663"/>
              <a:gd name="T73" fmla="*/ 2147483647 h 1308"/>
              <a:gd name="T74" fmla="*/ 2147483647 w 3663"/>
              <a:gd name="T75" fmla="*/ 2147483647 h 1308"/>
              <a:gd name="T76" fmla="*/ 2147483647 w 3663"/>
              <a:gd name="T77" fmla="*/ 2147483647 h 1308"/>
              <a:gd name="T78" fmla="*/ 2147483647 w 3663"/>
              <a:gd name="T79" fmla="*/ 2147483647 h 1308"/>
              <a:gd name="T80" fmla="*/ 2147483647 w 3663"/>
              <a:gd name="T81" fmla="*/ 2147483647 h 1308"/>
              <a:gd name="T82" fmla="*/ 2147483647 w 3663"/>
              <a:gd name="T83" fmla="*/ 2147483647 h 1308"/>
              <a:gd name="T84" fmla="*/ 2147483647 w 3663"/>
              <a:gd name="T85" fmla="*/ 2147483647 h 1308"/>
              <a:gd name="T86" fmla="*/ 2147483647 w 3663"/>
              <a:gd name="T87" fmla="*/ 2147483647 h 1308"/>
              <a:gd name="T88" fmla="*/ 2147483647 w 3663"/>
              <a:gd name="T89" fmla="*/ 2147483647 h 1308"/>
              <a:gd name="T90" fmla="*/ 2147483647 w 3663"/>
              <a:gd name="T91" fmla="*/ 2147483647 h 1308"/>
              <a:gd name="T92" fmla="*/ 2147483647 w 3663"/>
              <a:gd name="T93" fmla="*/ 2147483647 h 1308"/>
              <a:gd name="T94" fmla="*/ 2147483647 w 3663"/>
              <a:gd name="T95" fmla="*/ 2147483647 h 1308"/>
              <a:gd name="T96" fmla="*/ 2147483647 w 3663"/>
              <a:gd name="T97" fmla="*/ 0 h 130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663"/>
              <a:gd name="T148" fmla="*/ 0 h 1308"/>
              <a:gd name="T149" fmla="*/ 3663 w 3663"/>
              <a:gd name="T150" fmla="*/ 1308 h 130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663" h="1308">
                <a:moveTo>
                  <a:pt x="0" y="1308"/>
                </a:moveTo>
                <a:lnTo>
                  <a:pt x="59" y="1299"/>
                </a:lnTo>
                <a:lnTo>
                  <a:pt x="91" y="1295"/>
                </a:lnTo>
                <a:lnTo>
                  <a:pt x="125" y="1293"/>
                </a:lnTo>
                <a:lnTo>
                  <a:pt x="161" y="1289"/>
                </a:lnTo>
                <a:lnTo>
                  <a:pt x="201" y="1286"/>
                </a:lnTo>
                <a:lnTo>
                  <a:pt x="247" y="1280"/>
                </a:lnTo>
                <a:lnTo>
                  <a:pt x="294" y="1274"/>
                </a:lnTo>
                <a:lnTo>
                  <a:pt x="350" y="1265"/>
                </a:lnTo>
                <a:lnTo>
                  <a:pt x="410" y="1253"/>
                </a:lnTo>
                <a:lnTo>
                  <a:pt x="477" y="1240"/>
                </a:lnTo>
                <a:lnTo>
                  <a:pt x="513" y="1230"/>
                </a:lnTo>
                <a:lnTo>
                  <a:pt x="551" y="1221"/>
                </a:lnTo>
                <a:lnTo>
                  <a:pt x="591" y="1210"/>
                </a:lnTo>
                <a:lnTo>
                  <a:pt x="633" y="1198"/>
                </a:lnTo>
                <a:lnTo>
                  <a:pt x="677" y="1185"/>
                </a:lnTo>
                <a:lnTo>
                  <a:pt x="722" y="1172"/>
                </a:lnTo>
                <a:lnTo>
                  <a:pt x="772" y="1156"/>
                </a:lnTo>
                <a:lnTo>
                  <a:pt x="823" y="1139"/>
                </a:lnTo>
                <a:lnTo>
                  <a:pt x="876" y="1120"/>
                </a:lnTo>
                <a:lnTo>
                  <a:pt x="931" y="1101"/>
                </a:lnTo>
                <a:lnTo>
                  <a:pt x="992" y="1080"/>
                </a:lnTo>
                <a:lnTo>
                  <a:pt x="1057" y="1056"/>
                </a:lnTo>
                <a:lnTo>
                  <a:pt x="1127" y="1029"/>
                </a:lnTo>
                <a:lnTo>
                  <a:pt x="1201" y="1000"/>
                </a:lnTo>
                <a:lnTo>
                  <a:pt x="1279" y="972"/>
                </a:lnTo>
                <a:lnTo>
                  <a:pt x="1361" y="940"/>
                </a:lnTo>
                <a:lnTo>
                  <a:pt x="1446" y="905"/>
                </a:lnTo>
                <a:lnTo>
                  <a:pt x="1536" y="871"/>
                </a:lnTo>
                <a:lnTo>
                  <a:pt x="1627" y="833"/>
                </a:lnTo>
                <a:lnTo>
                  <a:pt x="1720" y="797"/>
                </a:lnTo>
                <a:lnTo>
                  <a:pt x="1817" y="757"/>
                </a:lnTo>
                <a:lnTo>
                  <a:pt x="1914" y="719"/>
                </a:lnTo>
                <a:lnTo>
                  <a:pt x="2112" y="637"/>
                </a:lnTo>
                <a:lnTo>
                  <a:pt x="2311" y="555"/>
                </a:lnTo>
                <a:lnTo>
                  <a:pt x="2513" y="474"/>
                </a:lnTo>
                <a:lnTo>
                  <a:pt x="2709" y="392"/>
                </a:lnTo>
                <a:lnTo>
                  <a:pt x="2806" y="354"/>
                </a:lnTo>
                <a:lnTo>
                  <a:pt x="2901" y="314"/>
                </a:lnTo>
                <a:lnTo>
                  <a:pt x="2992" y="276"/>
                </a:lnTo>
                <a:lnTo>
                  <a:pt x="3081" y="240"/>
                </a:lnTo>
                <a:lnTo>
                  <a:pt x="3169" y="204"/>
                </a:lnTo>
                <a:lnTo>
                  <a:pt x="3252" y="169"/>
                </a:lnTo>
                <a:lnTo>
                  <a:pt x="3332" y="135"/>
                </a:lnTo>
                <a:lnTo>
                  <a:pt x="3406" y="105"/>
                </a:lnTo>
                <a:lnTo>
                  <a:pt x="3479" y="76"/>
                </a:lnTo>
                <a:lnTo>
                  <a:pt x="3545" y="48"/>
                </a:lnTo>
                <a:lnTo>
                  <a:pt x="3606" y="23"/>
                </a:lnTo>
                <a:lnTo>
                  <a:pt x="3663" y="0"/>
                </a:lnTo>
              </a:path>
            </a:pathLst>
          </a:custGeom>
          <a:noFill/>
          <a:ln w="17463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5253" name="Group 114"/>
          <p:cNvGrpSpPr>
            <a:grpSpLocks/>
          </p:cNvGrpSpPr>
          <p:nvPr/>
        </p:nvGrpSpPr>
        <p:grpSpPr bwMode="auto">
          <a:xfrm>
            <a:off x="4789488" y="3694113"/>
            <a:ext cx="19050" cy="1668462"/>
            <a:chOff x="3017" y="2327"/>
            <a:chExt cx="12" cy="1051"/>
          </a:xfrm>
        </p:grpSpPr>
        <p:sp>
          <p:nvSpPr>
            <p:cNvPr id="265354" name="Freeform 100"/>
            <p:cNvSpPr>
              <a:spLocks/>
            </p:cNvSpPr>
            <p:nvPr/>
          </p:nvSpPr>
          <p:spPr bwMode="auto">
            <a:xfrm>
              <a:off x="3017" y="2327"/>
              <a:ext cx="12" cy="57"/>
            </a:xfrm>
            <a:custGeom>
              <a:avLst/>
              <a:gdLst>
                <a:gd name="T0" fmla="*/ 12 w 12"/>
                <a:gd name="T1" fmla="*/ 7 h 57"/>
                <a:gd name="T2" fmla="*/ 12 w 12"/>
                <a:gd name="T3" fmla="*/ 5 h 57"/>
                <a:gd name="T4" fmla="*/ 10 w 12"/>
                <a:gd name="T5" fmla="*/ 4 h 57"/>
                <a:gd name="T6" fmla="*/ 8 w 12"/>
                <a:gd name="T7" fmla="*/ 2 h 57"/>
                <a:gd name="T8" fmla="*/ 6 w 12"/>
                <a:gd name="T9" fmla="*/ 0 h 57"/>
                <a:gd name="T10" fmla="*/ 6 w 12"/>
                <a:gd name="T11" fmla="*/ 0 h 57"/>
                <a:gd name="T12" fmla="*/ 4 w 12"/>
                <a:gd name="T13" fmla="*/ 2 h 57"/>
                <a:gd name="T14" fmla="*/ 2 w 12"/>
                <a:gd name="T15" fmla="*/ 4 h 57"/>
                <a:gd name="T16" fmla="*/ 0 w 12"/>
                <a:gd name="T17" fmla="*/ 5 h 57"/>
                <a:gd name="T18" fmla="*/ 0 w 12"/>
                <a:gd name="T19" fmla="*/ 49 h 57"/>
                <a:gd name="T20" fmla="*/ 0 w 12"/>
                <a:gd name="T21" fmla="*/ 51 h 57"/>
                <a:gd name="T22" fmla="*/ 2 w 12"/>
                <a:gd name="T23" fmla="*/ 53 h 57"/>
                <a:gd name="T24" fmla="*/ 4 w 12"/>
                <a:gd name="T25" fmla="*/ 55 h 57"/>
                <a:gd name="T26" fmla="*/ 6 w 12"/>
                <a:gd name="T27" fmla="*/ 57 h 57"/>
                <a:gd name="T28" fmla="*/ 8 w 12"/>
                <a:gd name="T29" fmla="*/ 57 h 57"/>
                <a:gd name="T30" fmla="*/ 10 w 12"/>
                <a:gd name="T31" fmla="*/ 55 h 57"/>
                <a:gd name="T32" fmla="*/ 12 w 12"/>
                <a:gd name="T33" fmla="*/ 53 h 57"/>
                <a:gd name="T34" fmla="*/ 12 w 12"/>
                <a:gd name="T35" fmla="*/ 51 h 57"/>
                <a:gd name="T36" fmla="*/ 12 w 12"/>
                <a:gd name="T37" fmla="*/ 7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7"/>
                <a:gd name="T59" fmla="*/ 12 w 12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7">
                  <a:moveTo>
                    <a:pt x="12" y="7"/>
                  </a:moveTo>
                  <a:lnTo>
                    <a:pt x="12" y="5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2" y="53"/>
                  </a:lnTo>
                  <a:lnTo>
                    <a:pt x="12" y="51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55" name="Freeform 101"/>
            <p:cNvSpPr>
              <a:spLocks/>
            </p:cNvSpPr>
            <p:nvPr/>
          </p:nvSpPr>
          <p:spPr bwMode="auto">
            <a:xfrm>
              <a:off x="3017" y="2407"/>
              <a:ext cx="12" cy="57"/>
            </a:xfrm>
            <a:custGeom>
              <a:avLst/>
              <a:gdLst>
                <a:gd name="T0" fmla="*/ 12 w 12"/>
                <a:gd name="T1" fmla="*/ 5 h 57"/>
                <a:gd name="T2" fmla="*/ 12 w 12"/>
                <a:gd name="T3" fmla="*/ 3 h 57"/>
                <a:gd name="T4" fmla="*/ 12 w 12"/>
                <a:gd name="T5" fmla="*/ 2 h 57"/>
                <a:gd name="T6" fmla="*/ 10 w 12"/>
                <a:gd name="T7" fmla="*/ 0 h 57"/>
                <a:gd name="T8" fmla="*/ 8 w 12"/>
                <a:gd name="T9" fmla="*/ 0 h 57"/>
                <a:gd name="T10" fmla="*/ 6 w 12"/>
                <a:gd name="T11" fmla="*/ 0 h 57"/>
                <a:gd name="T12" fmla="*/ 4 w 12"/>
                <a:gd name="T13" fmla="*/ 0 h 57"/>
                <a:gd name="T14" fmla="*/ 2 w 12"/>
                <a:gd name="T15" fmla="*/ 2 h 57"/>
                <a:gd name="T16" fmla="*/ 0 w 12"/>
                <a:gd name="T17" fmla="*/ 3 h 57"/>
                <a:gd name="T18" fmla="*/ 0 w 12"/>
                <a:gd name="T19" fmla="*/ 49 h 57"/>
                <a:gd name="T20" fmla="*/ 0 w 12"/>
                <a:gd name="T21" fmla="*/ 51 h 57"/>
                <a:gd name="T22" fmla="*/ 2 w 12"/>
                <a:gd name="T23" fmla="*/ 53 h 57"/>
                <a:gd name="T24" fmla="*/ 4 w 12"/>
                <a:gd name="T25" fmla="*/ 55 h 57"/>
                <a:gd name="T26" fmla="*/ 6 w 12"/>
                <a:gd name="T27" fmla="*/ 57 h 57"/>
                <a:gd name="T28" fmla="*/ 8 w 12"/>
                <a:gd name="T29" fmla="*/ 57 h 57"/>
                <a:gd name="T30" fmla="*/ 10 w 12"/>
                <a:gd name="T31" fmla="*/ 55 h 57"/>
                <a:gd name="T32" fmla="*/ 12 w 12"/>
                <a:gd name="T33" fmla="*/ 53 h 57"/>
                <a:gd name="T34" fmla="*/ 12 w 12"/>
                <a:gd name="T35" fmla="*/ 51 h 57"/>
                <a:gd name="T36" fmla="*/ 12 w 12"/>
                <a:gd name="T37" fmla="*/ 5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7"/>
                <a:gd name="T59" fmla="*/ 12 w 12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7">
                  <a:moveTo>
                    <a:pt x="12" y="5"/>
                  </a:moveTo>
                  <a:lnTo>
                    <a:pt x="12" y="3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2" y="53"/>
                  </a:lnTo>
                  <a:lnTo>
                    <a:pt x="12" y="51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56" name="Freeform 102"/>
            <p:cNvSpPr>
              <a:spLocks/>
            </p:cNvSpPr>
            <p:nvPr/>
          </p:nvSpPr>
          <p:spPr bwMode="auto">
            <a:xfrm>
              <a:off x="3017" y="2486"/>
              <a:ext cx="12" cy="58"/>
            </a:xfrm>
            <a:custGeom>
              <a:avLst/>
              <a:gdLst>
                <a:gd name="T0" fmla="*/ 12 w 12"/>
                <a:gd name="T1" fmla="*/ 6 h 58"/>
                <a:gd name="T2" fmla="*/ 12 w 12"/>
                <a:gd name="T3" fmla="*/ 4 h 58"/>
                <a:gd name="T4" fmla="*/ 12 w 12"/>
                <a:gd name="T5" fmla="*/ 2 h 58"/>
                <a:gd name="T6" fmla="*/ 10 w 12"/>
                <a:gd name="T7" fmla="*/ 0 h 58"/>
                <a:gd name="T8" fmla="*/ 8 w 12"/>
                <a:gd name="T9" fmla="*/ 0 h 58"/>
                <a:gd name="T10" fmla="*/ 6 w 12"/>
                <a:gd name="T11" fmla="*/ 0 h 58"/>
                <a:gd name="T12" fmla="*/ 4 w 12"/>
                <a:gd name="T13" fmla="*/ 0 h 58"/>
                <a:gd name="T14" fmla="*/ 2 w 12"/>
                <a:gd name="T15" fmla="*/ 2 h 58"/>
                <a:gd name="T16" fmla="*/ 0 w 12"/>
                <a:gd name="T17" fmla="*/ 4 h 58"/>
                <a:gd name="T18" fmla="*/ 0 w 12"/>
                <a:gd name="T19" fmla="*/ 50 h 58"/>
                <a:gd name="T20" fmla="*/ 0 w 12"/>
                <a:gd name="T21" fmla="*/ 52 h 58"/>
                <a:gd name="T22" fmla="*/ 2 w 12"/>
                <a:gd name="T23" fmla="*/ 54 h 58"/>
                <a:gd name="T24" fmla="*/ 4 w 12"/>
                <a:gd name="T25" fmla="*/ 56 h 58"/>
                <a:gd name="T26" fmla="*/ 6 w 12"/>
                <a:gd name="T27" fmla="*/ 58 h 58"/>
                <a:gd name="T28" fmla="*/ 8 w 12"/>
                <a:gd name="T29" fmla="*/ 58 h 58"/>
                <a:gd name="T30" fmla="*/ 10 w 12"/>
                <a:gd name="T31" fmla="*/ 56 h 58"/>
                <a:gd name="T32" fmla="*/ 12 w 12"/>
                <a:gd name="T33" fmla="*/ 54 h 58"/>
                <a:gd name="T34" fmla="*/ 12 w 12"/>
                <a:gd name="T35" fmla="*/ 52 h 58"/>
                <a:gd name="T36" fmla="*/ 12 w 12"/>
                <a:gd name="T37" fmla="*/ 6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8"/>
                <a:gd name="T59" fmla="*/ 12 w 12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8">
                  <a:moveTo>
                    <a:pt x="12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57" name="Freeform 103"/>
            <p:cNvSpPr>
              <a:spLocks/>
            </p:cNvSpPr>
            <p:nvPr/>
          </p:nvSpPr>
          <p:spPr bwMode="auto">
            <a:xfrm>
              <a:off x="3017" y="2566"/>
              <a:ext cx="12" cy="57"/>
            </a:xfrm>
            <a:custGeom>
              <a:avLst/>
              <a:gdLst>
                <a:gd name="T0" fmla="*/ 12 w 12"/>
                <a:gd name="T1" fmla="*/ 6 h 57"/>
                <a:gd name="T2" fmla="*/ 12 w 12"/>
                <a:gd name="T3" fmla="*/ 4 h 57"/>
                <a:gd name="T4" fmla="*/ 12 w 12"/>
                <a:gd name="T5" fmla="*/ 2 h 57"/>
                <a:gd name="T6" fmla="*/ 10 w 12"/>
                <a:gd name="T7" fmla="*/ 0 h 57"/>
                <a:gd name="T8" fmla="*/ 8 w 12"/>
                <a:gd name="T9" fmla="*/ 0 h 57"/>
                <a:gd name="T10" fmla="*/ 6 w 12"/>
                <a:gd name="T11" fmla="*/ 0 h 57"/>
                <a:gd name="T12" fmla="*/ 4 w 12"/>
                <a:gd name="T13" fmla="*/ 0 h 57"/>
                <a:gd name="T14" fmla="*/ 2 w 12"/>
                <a:gd name="T15" fmla="*/ 2 h 57"/>
                <a:gd name="T16" fmla="*/ 0 w 12"/>
                <a:gd name="T17" fmla="*/ 4 h 57"/>
                <a:gd name="T18" fmla="*/ 0 w 12"/>
                <a:gd name="T19" fmla="*/ 50 h 57"/>
                <a:gd name="T20" fmla="*/ 0 w 12"/>
                <a:gd name="T21" fmla="*/ 52 h 57"/>
                <a:gd name="T22" fmla="*/ 2 w 12"/>
                <a:gd name="T23" fmla="*/ 54 h 57"/>
                <a:gd name="T24" fmla="*/ 4 w 12"/>
                <a:gd name="T25" fmla="*/ 55 h 57"/>
                <a:gd name="T26" fmla="*/ 6 w 12"/>
                <a:gd name="T27" fmla="*/ 57 h 57"/>
                <a:gd name="T28" fmla="*/ 8 w 12"/>
                <a:gd name="T29" fmla="*/ 57 h 57"/>
                <a:gd name="T30" fmla="*/ 10 w 12"/>
                <a:gd name="T31" fmla="*/ 55 h 57"/>
                <a:gd name="T32" fmla="*/ 12 w 12"/>
                <a:gd name="T33" fmla="*/ 54 h 57"/>
                <a:gd name="T34" fmla="*/ 12 w 12"/>
                <a:gd name="T35" fmla="*/ 52 h 57"/>
                <a:gd name="T36" fmla="*/ 12 w 12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7"/>
                <a:gd name="T59" fmla="*/ 12 w 12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7">
                  <a:moveTo>
                    <a:pt x="12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5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58" name="Freeform 104"/>
            <p:cNvSpPr>
              <a:spLocks/>
            </p:cNvSpPr>
            <p:nvPr/>
          </p:nvSpPr>
          <p:spPr bwMode="auto">
            <a:xfrm>
              <a:off x="3017" y="2646"/>
              <a:ext cx="12" cy="57"/>
            </a:xfrm>
            <a:custGeom>
              <a:avLst/>
              <a:gdLst>
                <a:gd name="T0" fmla="*/ 12 w 12"/>
                <a:gd name="T1" fmla="*/ 6 h 57"/>
                <a:gd name="T2" fmla="*/ 12 w 12"/>
                <a:gd name="T3" fmla="*/ 4 h 57"/>
                <a:gd name="T4" fmla="*/ 12 w 12"/>
                <a:gd name="T5" fmla="*/ 2 h 57"/>
                <a:gd name="T6" fmla="*/ 10 w 12"/>
                <a:gd name="T7" fmla="*/ 0 h 57"/>
                <a:gd name="T8" fmla="*/ 8 w 12"/>
                <a:gd name="T9" fmla="*/ 0 h 57"/>
                <a:gd name="T10" fmla="*/ 6 w 12"/>
                <a:gd name="T11" fmla="*/ 0 h 57"/>
                <a:gd name="T12" fmla="*/ 4 w 12"/>
                <a:gd name="T13" fmla="*/ 0 h 57"/>
                <a:gd name="T14" fmla="*/ 2 w 12"/>
                <a:gd name="T15" fmla="*/ 2 h 57"/>
                <a:gd name="T16" fmla="*/ 0 w 12"/>
                <a:gd name="T17" fmla="*/ 4 h 57"/>
                <a:gd name="T18" fmla="*/ 0 w 12"/>
                <a:gd name="T19" fmla="*/ 50 h 57"/>
                <a:gd name="T20" fmla="*/ 0 w 12"/>
                <a:gd name="T21" fmla="*/ 52 h 57"/>
                <a:gd name="T22" fmla="*/ 2 w 12"/>
                <a:gd name="T23" fmla="*/ 53 h 57"/>
                <a:gd name="T24" fmla="*/ 4 w 12"/>
                <a:gd name="T25" fmla="*/ 55 h 57"/>
                <a:gd name="T26" fmla="*/ 6 w 12"/>
                <a:gd name="T27" fmla="*/ 57 h 57"/>
                <a:gd name="T28" fmla="*/ 8 w 12"/>
                <a:gd name="T29" fmla="*/ 57 h 57"/>
                <a:gd name="T30" fmla="*/ 10 w 12"/>
                <a:gd name="T31" fmla="*/ 55 h 57"/>
                <a:gd name="T32" fmla="*/ 12 w 12"/>
                <a:gd name="T33" fmla="*/ 53 h 57"/>
                <a:gd name="T34" fmla="*/ 12 w 12"/>
                <a:gd name="T35" fmla="*/ 52 h 57"/>
                <a:gd name="T36" fmla="*/ 12 w 12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7"/>
                <a:gd name="T59" fmla="*/ 12 w 12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7">
                  <a:moveTo>
                    <a:pt x="12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2" y="53"/>
                  </a:lnTo>
                  <a:lnTo>
                    <a:pt x="12" y="52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59" name="Freeform 105"/>
            <p:cNvSpPr>
              <a:spLocks/>
            </p:cNvSpPr>
            <p:nvPr/>
          </p:nvSpPr>
          <p:spPr bwMode="auto">
            <a:xfrm>
              <a:off x="3017" y="2726"/>
              <a:ext cx="12" cy="57"/>
            </a:xfrm>
            <a:custGeom>
              <a:avLst/>
              <a:gdLst>
                <a:gd name="T0" fmla="*/ 12 w 12"/>
                <a:gd name="T1" fmla="*/ 6 h 57"/>
                <a:gd name="T2" fmla="*/ 12 w 12"/>
                <a:gd name="T3" fmla="*/ 4 h 57"/>
                <a:gd name="T4" fmla="*/ 12 w 12"/>
                <a:gd name="T5" fmla="*/ 2 h 57"/>
                <a:gd name="T6" fmla="*/ 10 w 12"/>
                <a:gd name="T7" fmla="*/ 0 h 57"/>
                <a:gd name="T8" fmla="*/ 8 w 12"/>
                <a:gd name="T9" fmla="*/ 0 h 57"/>
                <a:gd name="T10" fmla="*/ 6 w 12"/>
                <a:gd name="T11" fmla="*/ 0 h 57"/>
                <a:gd name="T12" fmla="*/ 4 w 12"/>
                <a:gd name="T13" fmla="*/ 0 h 57"/>
                <a:gd name="T14" fmla="*/ 2 w 12"/>
                <a:gd name="T15" fmla="*/ 2 h 57"/>
                <a:gd name="T16" fmla="*/ 0 w 12"/>
                <a:gd name="T17" fmla="*/ 4 h 57"/>
                <a:gd name="T18" fmla="*/ 0 w 12"/>
                <a:gd name="T19" fmla="*/ 49 h 57"/>
                <a:gd name="T20" fmla="*/ 0 w 12"/>
                <a:gd name="T21" fmla="*/ 51 h 57"/>
                <a:gd name="T22" fmla="*/ 2 w 12"/>
                <a:gd name="T23" fmla="*/ 53 h 57"/>
                <a:gd name="T24" fmla="*/ 4 w 12"/>
                <a:gd name="T25" fmla="*/ 55 h 57"/>
                <a:gd name="T26" fmla="*/ 6 w 12"/>
                <a:gd name="T27" fmla="*/ 57 h 57"/>
                <a:gd name="T28" fmla="*/ 8 w 12"/>
                <a:gd name="T29" fmla="*/ 57 h 57"/>
                <a:gd name="T30" fmla="*/ 10 w 12"/>
                <a:gd name="T31" fmla="*/ 55 h 57"/>
                <a:gd name="T32" fmla="*/ 12 w 12"/>
                <a:gd name="T33" fmla="*/ 53 h 57"/>
                <a:gd name="T34" fmla="*/ 12 w 12"/>
                <a:gd name="T35" fmla="*/ 51 h 57"/>
                <a:gd name="T36" fmla="*/ 12 w 12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7"/>
                <a:gd name="T59" fmla="*/ 12 w 12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7">
                  <a:moveTo>
                    <a:pt x="12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2" y="53"/>
                  </a:lnTo>
                  <a:lnTo>
                    <a:pt x="12" y="51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60" name="Freeform 106"/>
            <p:cNvSpPr>
              <a:spLocks/>
            </p:cNvSpPr>
            <p:nvPr/>
          </p:nvSpPr>
          <p:spPr bwMode="auto">
            <a:xfrm>
              <a:off x="3017" y="2806"/>
              <a:ext cx="12" cy="57"/>
            </a:xfrm>
            <a:custGeom>
              <a:avLst/>
              <a:gdLst>
                <a:gd name="T0" fmla="*/ 12 w 12"/>
                <a:gd name="T1" fmla="*/ 6 h 57"/>
                <a:gd name="T2" fmla="*/ 12 w 12"/>
                <a:gd name="T3" fmla="*/ 4 h 57"/>
                <a:gd name="T4" fmla="*/ 12 w 12"/>
                <a:gd name="T5" fmla="*/ 2 h 57"/>
                <a:gd name="T6" fmla="*/ 10 w 12"/>
                <a:gd name="T7" fmla="*/ 0 h 57"/>
                <a:gd name="T8" fmla="*/ 8 w 12"/>
                <a:gd name="T9" fmla="*/ 0 h 57"/>
                <a:gd name="T10" fmla="*/ 6 w 12"/>
                <a:gd name="T11" fmla="*/ 0 h 57"/>
                <a:gd name="T12" fmla="*/ 4 w 12"/>
                <a:gd name="T13" fmla="*/ 0 h 57"/>
                <a:gd name="T14" fmla="*/ 2 w 12"/>
                <a:gd name="T15" fmla="*/ 2 h 57"/>
                <a:gd name="T16" fmla="*/ 0 w 12"/>
                <a:gd name="T17" fmla="*/ 4 h 57"/>
                <a:gd name="T18" fmla="*/ 0 w 12"/>
                <a:gd name="T19" fmla="*/ 49 h 57"/>
                <a:gd name="T20" fmla="*/ 0 w 12"/>
                <a:gd name="T21" fmla="*/ 51 h 57"/>
                <a:gd name="T22" fmla="*/ 2 w 12"/>
                <a:gd name="T23" fmla="*/ 53 h 57"/>
                <a:gd name="T24" fmla="*/ 4 w 12"/>
                <a:gd name="T25" fmla="*/ 55 h 57"/>
                <a:gd name="T26" fmla="*/ 6 w 12"/>
                <a:gd name="T27" fmla="*/ 57 h 57"/>
                <a:gd name="T28" fmla="*/ 8 w 12"/>
                <a:gd name="T29" fmla="*/ 57 h 57"/>
                <a:gd name="T30" fmla="*/ 10 w 12"/>
                <a:gd name="T31" fmla="*/ 55 h 57"/>
                <a:gd name="T32" fmla="*/ 12 w 12"/>
                <a:gd name="T33" fmla="*/ 53 h 57"/>
                <a:gd name="T34" fmla="*/ 12 w 12"/>
                <a:gd name="T35" fmla="*/ 51 h 57"/>
                <a:gd name="T36" fmla="*/ 12 w 12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7"/>
                <a:gd name="T59" fmla="*/ 12 w 12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7">
                  <a:moveTo>
                    <a:pt x="12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2" y="53"/>
                  </a:lnTo>
                  <a:lnTo>
                    <a:pt x="12" y="51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61" name="Freeform 107"/>
            <p:cNvSpPr>
              <a:spLocks/>
            </p:cNvSpPr>
            <p:nvPr/>
          </p:nvSpPr>
          <p:spPr bwMode="auto">
            <a:xfrm>
              <a:off x="3017" y="2886"/>
              <a:ext cx="12" cy="57"/>
            </a:xfrm>
            <a:custGeom>
              <a:avLst/>
              <a:gdLst>
                <a:gd name="T0" fmla="*/ 12 w 12"/>
                <a:gd name="T1" fmla="*/ 5 h 57"/>
                <a:gd name="T2" fmla="*/ 12 w 12"/>
                <a:gd name="T3" fmla="*/ 4 h 57"/>
                <a:gd name="T4" fmla="*/ 12 w 12"/>
                <a:gd name="T5" fmla="*/ 2 h 57"/>
                <a:gd name="T6" fmla="*/ 10 w 12"/>
                <a:gd name="T7" fmla="*/ 0 h 57"/>
                <a:gd name="T8" fmla="*/ 8 w 12"/>
                <a:gd name="T9" fmla="*/ 0 h 57"/>
                <a:gd name="T10" fmla="*/ 6 w 12"/>
                <a:gd name="T11" fmla="*/ 0 h 57"/>
                <a:gd name="T12" fmla="*/ 4 w 12"/>
                <a:gd name="T13" fmla="*/ 0 h 57"/>
                <a:gd name="T14" fmla="*/ 2 w 12"/>
                <a:gd name="T15" fmla="*/ 2 h 57"/>
                <a:gd name="T16" fmla="*/ 0 w 12"/>
                <a:gd name="T17" fmla="*/ 4 h 57"/>
                <a:gd name="T18" fmla="*/ 0 w 12"/>
                <a:gd name="T19" fmla="*/ 49 h 57"/>
                <a:gd name="T20" fmla="*/ 0 w 12"/>
                <a:gd name="T21" fmla="*/ 51 h 57"/>
                <a:gd name="T22" fmla="*/ 2 w 12"/>
                <a:gd name="T23" fmla="*/ 53 h 57"/>
                <a:gd name="T24" fmla="*/ 4 w 12"/>
                <a:gd name="T25" fmla="*/ 55 h 57"/>
                <a:gd name="T26" fmla="*/ 6 w 12"/>
                <a:gd name="T27" fmla="*/ 57 h 57"/>
                <a:gd name="T28" fmla="*/ 8 w 12"/>
                <a:gd name="T29" fmla="*/ 57 h 57"/>
                <a:gd name="T30" fmla="*/ 10 w 12"/>
                <a:gd name="T31" fmla="*/ 55 h 57"/>
                <a:gd name="T32" fmla="*/ 12 w 12"/>
                <a:gd name="T33" fmla="*/ 53 h 57"/>
                <a:gd name="T34" fmla="*/ 12 w 12"/>
                <a:gd name="T35" fmla="*/ 51 h 57"/>
                <a:gd name="T36" fmla="*/ 12 w 12"/>
                <a:gd name="T37" fmla="*/ 5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7"/>
                <a:gd name="T59" fmla="*/ 12 w 12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7">
                  <a:moveTo>
                    <a:pt x="12" y="5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2" y="53"/>
                  </a:lnTo>
                  <a:lnTo>
                    <a:pt x="12" y="51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62" name="Freeform 108"/>
            <p:cNvSpPr>
              <a:spLocks/>
            </p:cNvSpPr>
            <p:nvPr/>
          </p:nvSpPr>
          <p:spPr bwMode="auto">
            <a:xfrm>
              <a:off x="3017" y="2966"/>
              <a:ext cx="12" cy="57"/>
            </a:xfrm>
            <a:custGeom>
              <a:avLst/>
              <a:gdLst>
                <a:gd name="T0" fmla="*/ 12 w 12"/>
                <a:gd name="T1" fmla="*/ 5 h 57"/>
                <a:gd name="T2" fmla="*/ 12 w 12"/>
                <a:gd name="T3" fmla="*/ 3 h 57"/>
                <a:gd name="T4" fmla="*/ 12 w 12"/>
                <a:gd name="T5" fmla="*/ 2 h 57"/>
                <a:gd name="T6" fmla="*/ 10 w 12"/>
                <a:gd name="T7" fmla="*/ 0 h 57"/>
                <a:gd name="T8" fmla="*/ 8 w 12"/>
                <a:gd name="T9" fmla="*/ 0 h 57"/>
                <a:gd name="T10" fmla="*/ 6 w 12"/>
                <a:gd name="T11" fmla="*/ 0 h 57"/>
                <a:gd name="T12" fmla="*/ 4 w 12"/>
                <a:gd name="T13" fmla="*/ 0 h 57"/>
                <a:gd name="T14" fmla="*/ 2 w 12"/>
                <a:gd name="T15" fmla="*/ 2 h 57"/>
                <a:gd name="T16" fmla="*/ 0 w 12"/>
                <a:gd name="T17" fmla="*/ 3 h 57"/>
                <a:gd name="T18" fmla="*/ 0 w 12"/>
                <a:gd name="T19" fmla="*/ 49 h 57"/>
                <a:gd name="T20" fmla="*/ 0 w 12"/>
                <a:gd name="T21" fmla="*/ 51 h 57"/>
                <a:gd name="T22" fmla="*/ 2 w 12"/>
                <a:gd name="T23" fmla="*/ 53 h 57"/>
                <a:gd name="T24" fmla="*/ 4 w 12"/>
                <a:gd name="T25" fmla="*/ 55 h 57"/>
                <a:gd name="T26" fmla="*/ 6 w 12"/>
                <a:gd name="T27" fmla="*/ 57 h 57"/>
                <a:gd name="T28" fmla="*/ 8 w 12"/>
                <a:gd name="T29" fmla="*/ 57 h 57"/>
                <a:gd name="T30" fmla="*/ 10 w 12"/>
                <a:gd name="T31" fmla="*/ 55 h 57"/>
                <a:gd name="T32" fmla="*/ 12 w 12"/>
                <a:gd name="T33" fmla="*/ 53 h 57"/>
                <a:gd name="T34" fmla="*/ 12 w 12"/>
                <a:gd name="T35" fmla="*/ 51 h 57"/>
                <a:gd name="T36" fmla="*/ 12 w 12"/>
                <a:gd name="T37" fmla="*/ 5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7"/>
                <a:gd name="T59" fmla="*/ 12 w 12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7">
                  <a:moveTo>
                    <a:pt x="12" y="5"/>
                  </a:moveTo>
                  <a:lnTo>
                    <a:pt x="12" y="3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2" y="53"/>
                  </a:lnTo>
                  <a:lnTo>
                    <a:pt x="12" y="51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63" name="Freeform 109"/>
            <p:cNvSpPr>
              <a:spLocks/>
            </p:cNvSpPr>
            <p:nvPr/>
          </p:nvSpPr>
          <p:spPr bwMode="auto">
            <a:xfrm>
              <a:off x="3017" y="3045"/>
              <a:ext cx="12" cy="58"/>
            </a:xfrm>
            <a:custGeom>
              <a:avLst/>
              <a:gdLst>
                <a:gd name="T0" fmla="*/ 12 w 12"/>
                <a:gd name="T1" fmla="*/ 6 h 58"/>
                <a:gd name="T2" fmla="*/ 12 w 12"/>
                <a:gd name="T3" fmla="*/ 4 h 58"/>
                <a:gd name="T4" fmla="*/ 12 w 12"/>
                <a:gd name="T5" fmla="*/ 2 h 58"/>
                <a:gd name="T6" fmla="*/ 10 w 12"/>
                <a:gd name="T7" fmla="*/ 0 h 58"/>
                <a:gd name="T8" fmla="*/ 8 w 12"/>
                <a:gd name="T9" fmla="*/ 0 h 58"/>
                <a:gd name="T10" fmla="*/ 6 w 12"/>
                <a:gd name="T11" fmla="*/ 0 h 58"/>
                <a:gd name="T12" fmla="*/ 4 w 12"/>
                <a:gd name="T13" fmla="*/ 0 h 58"/>
                <a:gd name="T14" fmla="*/ 2 w 12"/>
                <a:gd name="T15" fmla="*/ 2 h 58"/>
                <a:gd name="T16" fmla="*/ 0 w 12"/>
                <a:gd name="T17" fmla="*/ 4 h 58"/>
                <a:gd name="T18" fmla="*/ 0 w 12"/>
                <a:gd name="T19" fmla="*/ 50 h 58"/>
                <a:gd name="T20" fmla="*/ 0 w 12"/>
                <a:gd name="T21" fmla="*/ 52 h 58"/>
                <a:gd name="T22" fmla="*/ 2 w 12"/>
                <a:gd name="T23" fmla="*/ 54 h 58"/>
                <a:gd name="T24" fmla="*/ 4 w 12"/>
                <a:gd name="T25" fmla="*/ 56 h 58"/>
                <a:gd name="T26" fmla="*/ 6 w 12"/>
                <a:gd name="T27" fmla="*/ 58 h 58"/>
                <a:gd name="T28" fmla="*/ 8 w 12"/>
                <a:gd name="T29" fmla="*/ 58 h 58"/>
                <a:gd name="T30" fmla="*/ 10 w 12"/>
                <a:gd name="T31" fmla="*/ 56 h 58"/>
                <a:gd name="T32" fmla="*/ 12 w 12"/>
                <a:gd name="T33" fmla="*/ 54 h 58"/>
                <a:gd name="T34" fmla="*/ 12 w 12"/>
                <a:gd name="T35" fmla="*/ 52 h 58"/>
                <a:gd name="T36" fmla="*/ 12 w 12"/>
                <a:gd name="T37" fmla="*/ 6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8"/>
                <a:gd name="T59" fmla="*/ 12 w 12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8">
                  <a:moveTo>
                    <a:pt x="12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64" name="Freeform 110"/>
            <p:cNvSpPr>
              <a:spLocks/>
            </p:cNvSpPr>
            <p:nvPr/>
          </p:nvSpPr>
          <p:spPr bwMode="auto">
            <a:xfrm>
              <a:off x="3017" y="3125"/>
              <a:ext cx="12" cy="57"/>
            </a:xfrm>
            <a:custGeom>
              <a:avLst/>
              <a:gdLst>
                <a:gd name="T0" fmla="*/ 12 w 12"/>
                <a:gd name="T1" fmla="*/ 6 h 57"/>
                <a:gd name="T2" fmla="*/ 12 w 12"/>
                <a:gd name="T3" fmla="*/ 4 h 57"/>
                <a:gd name="T4" fmla="*/ 12 w 12"/>
                <a:gd name="T5" fmla="*/ 2 h 57"/>
                <a:gd name="T6" fmla="*/ 10 w 12"/>
                <a:gd name="T7" fmla="*/ 0 h 57"/>
                <a:gd name="T8" fmla="*/ 8 w 12"/>
                <a:gd name="T9" fmla="*/ 0 h 57"/>
                <a:gd name="T10" fmla="*/ 6 w 12"/>
                <a:gd name="T11" fmla="*/ 0 h 57"/>
                <a:gd name="T12" fmla="*/ 4 w 12"/>
                <a:gd name="T13" fmla="*/ 0 h 57"/>
                <a:gd name="T14" fmla="*/ 2 w 12"/>
                <a:gd name="T15" fmla="*/ 2 h 57"/>
                <a:gd name="T16" fmla="*/ 0 w 12"/>
                <a:gd name="T17" fmla="*/ 4 h 57"/>
                <a:gd name="T18" fmla="*/ 0 w 12"/>
                <a:gd name="T19" fmla="*/ 50 h 57"/>
                <a:gd name="T20" fmla="*/ 0 w 12"/>
                <a:gd name="T21" fmla="*/ 52 h 57"/>
                <a:gd name="T22" fmla="*/ 2 w 12"/>
                <a:gd name="T23" fmla="*/ 54 h 57"/>
                <a:gd name="T24" fmla="*/ 4 w 12"/>
                <a:gd name="T25" fmla="*/ 55 h 57"/>
                <a:gd name="T26" fmla="*/ 6 w 12"/>
                <a:gd name="T27" fmla="*/ 57 h 57"/>
                <a:gd name="T28" fmla="*/ 8 w 12"/>
                <a:gd name="T29" fmla="*/ 57 h 57"/>
                <a:gd name="T30" fmla="*/ 10 w 12"/>
                <a:gd name="T31" fmla="*/ 55 h 57"/>
                <a:gd name="T32" fmla="*/ 12 w 12"/>
                <a:gd name="T33" fmla="*/ 54 h 57"/>
                <a:gd name="T34" fmla="*/ 12 w 12"/>
                <a:gd name="T35" fmla="*/ 52 h 57"/>
                <a:gd name="T36" fmla="*/ 12 w 12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7"/>
                <a:gd name="T59" fmla="*/ 12 w 12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7">
                  <a:moveTo>
                    <a:pt x="12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5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65" name="Freeform 111"/>
            <p:cNvSpPr>
              <a:spLocks/>
            </p:cNvSpPr>
            <p:nvPr/>
          </p:nvSpPr>
          <p:spPr bwMode="auto">
            <a:xfrm>
              <a:off x="3017" y="3205"/>
              <a:ext cx="12" cy="57"/>
            </a:xfrm>
            <a:custGeom>
              <a:avLst/>
              <a:gdLst>
                <a:gd name="T0" fmla="*/ 12 w 12"/>
                <a:gd name="T1" fmla="*/ 6 h 57"/>
                <a:gd name="T2" fmla="*/ 12 w 12"/>
                <a:gd name="T3" fmla="*/ 4 h 57"/>
                <a:gd name="T4" fmla="*/ 12 w 12"/>
                <a:gd name="T5" fmla="*/ 2 h 57"/>
                <a:gd name="T6" fmla="*/ 10 w 12"/>
                <a:gd name="T7" fmla="*/ 0 h 57"/>
                <a:gd name="T8" fmla="*/ 8 w 12"/>
                <a:gd name="T9" fmla="*/ 0 h 57"/>
                <a:gd name="T10" fmla="*/ 6 w 12"/>
                <a:gd name="T11" fmla="*/ 0 h 57"/>
                <a:gd name="T12" fmla="*/ 4 w 12"/>
                <a:gd name="T13" fmla="*/ 0 h 57"/>
                <a:gd name="T14" fmla="*/ 2 w 12"/>
                <a:gd name="T15" fmla="*/ 2 h 57"/>
                <a:gd name="T16" fmla="*/ 0 w 12"/>
                <a:gd name="T17" fmla="*/ 4 h 57"/>
                <a:gd name="T18" fmla="*/ 0 w 12"/>
                <a:gd name="T19" fmla="*/ 50 h 57"/>
                <a:gd name="T20" fmla="*/ 0 w 12"/>
                <a:gd name="T21" fmla="*/ 52 h 57"/>
                <a:gd name="T22" fmla="*/ 2 w 12"/>
                <a:gd name="T23" fmla="*/ 53 h 57"/>
                <a:gd name="T24" fmla="*/ 4 w 12"/>
                <a:gd name="T25" fmla="*/ 55 h 57"/>
                <a:gd name="T26" fmla="*/ 6 w 12"/>
                <a:gd name="T27" fmla="*/ 57 h 57"/>
                <a:gd name="T28" fmla="*/ 8 w 12"/>
                <a:gd name="T29" fmla="*/ 57 h 57"/>
                <a:gd name="T30" fmla="*/ 10 w 12"/>
                <a:gd name="T31" fmla="*/ 55 h 57"/>
                <a:gd name="T32" fmla="*/ 12 w 12"/>
                <a:gd name="T33" fmla="*/ 53 h 57"/>
                <a:gd name="T34" fmla="*/ 12 w 12"/>
                <a:gd name="T35" fmla="*/ 52 h 57"/>
                <a:gd name="T36" fmla="*/ 12 w 12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7"/>
                <a:gd name="T59" fmla="*/ 12 w 12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7">
                  <a:moveTo>
                    <a:pt x="12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2" y="53"/>
                  </a:lnTo>
                  <a:lnTo>
                    <a:pt x="12" y="52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66" name="Freeform 112"/>
            <p:cNvSpPr>
              <a:spLocks/>
            </p:cNvSpPr>
            <p:nvPr/>
          </p:nvSpPr>
          <p:spPr bwMode="auto">
            <a:xfrm>
              <a:off x="3017" y="3285"/>
              <a:ext cx="12" cy="57"/>
            </a:xfrm>
            <a:custGeom>
              <a:avLst/>
              <a:gdLst>
                <a:gd name="T0" fmla="*/ 12 w 12"/>
                <a:gd name="T1" fmla="*/ 6 h 57"/>
                <a:gd name="T2" fmla="*/ 12 w 12"/>
                <a:gd name="T3" fmla="*/ 4 h 57"/>
                <a:gd name="T4" fmla="*/ 12 w 12"/>
                <a:gd name="T5" fmla="*/ 2 h 57"/>
                <a:gd name="T6" fmla="*/ 10 w 12"/>
                <a:gd name="T7" fmla="*/ 0 h 57"/>
                <a:gd name="T8" fmla="*/ 8 w 12"/>
                <a:gd name="T9" fmla="*/ 0 h 57"/>
                <a:gd name="T10" fmla="*/ 6 w 12"/>
                <a:gd name="T11" fmla="*/ 0 h 57"/>
                <a:gd name="T12" fmla="*/ 4 w 12"/>
                <a:gd name="T13" fmla="*/ 0 h 57"/>
                <a:gd name="T14" fmla="*/ 2 w 12"/>
                <a:gd name="T15" fmla="*/ 2 h 57"/>
                <a:gd name="T16" fmla="*/ 0 w 12"/>
                <a:gd name="T17" fmla="*/ 4 h 57"/>
                <a:gd name="T18" fmla="*/ 0 w 12"/>
                <a:gd name="T19" fmla="*/ 49 h 57"/>
                <a:gd name="T20" fmla="*/ 0 w 12"/>
                <a:gd name="T21" fmla="*/ 51 h 57"/>
                <a:gd name="T22" fmla="*/ 2 w 12"/>
                <a:gd name="T23" fmla="*/ 53 h 57"/>
                <a:gd name="T24" fmla="*/ 4 w 12"/>
                <a:gd name="T25" fmla="*/ 55 h 57"/>
                <a:gd name="T26" fmla="*/ 6 w 12"/>
                <a:gd name="T27" fmla="*/ 57 h 57"/>
                <a:gd name="T28" fmla="*/ 8 w 12"/>
                <a:gd name="T29" fmla="*/ 57 h 57"/>
                <a:gd name="T30" fmla="*/ 10 w 12"/>
                <a:gd name="T31" fmla="*/ 55 h 57"/>
                <a:gd name="T32" fmla="*/ 12 w 12"/>
                <a:gd name="T33" fmla="*/ 53 h 57"/>
                <a:gd name="T34" fmla="*/ 12 w 12"/>
                <a:gd name="T35" fmla="*/ 51 h 57"/>
                <a:gd name="T36" fmla="*/ 12 w 12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7"/>
                <a:gd name="T59" fmla="*/ 12 w 12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7">
                  <a:moveTo>
                    <a:pt x="12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2" y="53"/>
                  </a:lnTo>
                  <a:lnTo>
                    <a:pt x="12" y="51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67" name="Freeform 113"/>
            <p:cNvSpPr>
              <a:spLocks/>
            </p:cNvSpPr>
            <p:nvPr/>
          </p:nvSpPr>
          <p:spPr bwMode="auto">
            <a:xfrm>
              <a:off x="3017" y="3365"/>
              <a:ext cx="12" cy="13"/>
            </a:xfrm>
            <a:custGeom>
              <a:avLst/>
              <a:gdLst>
                <a:gd name="T0" fmla="*/ 12 w 12"/>
                <a:gd name="T1" fmla="*/ 6 h 13"/>
                <a:gd name="T2" fmla="*/ 12 w 12"/>
                <a:gd name="T3" fmla="*/ 4 h 13"/>
                <a:gd name="T4" fmla="*/ 12 w 12"/>
                <a:gd name="T5" fmla="*/ 2 h 13"/>
                <a:gd name="T6" fmla="*/ 10 w 12"/>
                <a:gd name="T7" fmla="*/ 0 h 13"/>
                <a:gd name="T8" fmla="*/ 8 w 12"/>
                <a:gd name="T9" fmla="*/ 0 h 13"/>
                <a:gd name="T10" fmla="*/ 6 w 12"/>
                <a:gd name="T11" fmla="*/ 0 h 13"/>
                <a:gd name="T12" fmla="*/ 4 w 12"/>
                <a:gd name="T13" fmla="*/ 0 h 13"/>
                <a:gd name="T14" fmla="*/ 2 w 12"/>
                <a:gd name="T15" fmla="*/ 2 h 13"/>
                <a:gd name="T16" fmla="*/ 0 w 12"/>
                <a:gd name="T17" fmla="*/ 4 h 13"/>
                <a:gd name="T18" fmla="*/ 0 w 12"/>
                <a:gd name="T19" fmla="*/ 8 h 13"/>
                <a:gd name="T20" fmla="*/ 0 w 12"/>
                <a:gd name="T21" fmla="*/ 8 h 13"/>
                <a:gd name="T22" fmla="*/ 2 w 12"/>
                <a:gd name="T23" fmla="*/ 9 h 13"/>
                <a:gd name="T24" fmla="*/ 4 w 12"/>
                <a:gd name="T25" fmla="*/ 11 h 13"/>
                <a:gd name="T26" fmla="*/ 6 w 12"/>
                <a:gd name="T27" fmla="*/ 13 h 13"/>
                <a:gd name="T28" fmla="*/ 6 w 12"/>
                <a:gd name="T29" fmla="*/ 13 h 13"/>
                <a:gd name="T30" fmla="*/ 8 w 12"/>
                <a:gd name="T31" fmla="*/ 11 h 13"/>
                <a:gd name="T32" fmla="*/ 10 w 12"/>
                <a:gd name="T33" fmla="*/ 9 h 13"/>
                <a:gd name="T34" fmla="*/ 12 w 12"/>
                <a:gd name="T35" fmla="*/ 9 h 13"/>
                <a:gd name="T36" fmla="*/ 12 w 12"/>
                <a:gd name="T37" fmla="*/ 6 h 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13"/>
                <a:gd name="T59" fmla="*/ 12 w 12"/>
                <a:gd name="T60" fmla="*/ 13 h 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13">
                  <a:moveTo>
                    <a:pt x="12" y="6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254" name="Group 132"/>
          <p:cNvGrpSpPr>
            <a:grpSpLocks/>
          </p:cNvGrpSpPr>
          <p:nvPr/>
        </p:nvGrpSpPr>
        <p:grpSpPr bwMode="auto">
          <a:xfrm>
            <a:off x="5632450" y="3228975"/>
            <a:ext cx="17463" cy="2119313"/>
            <a:chOff x="3548" y="2034"/>
            <a:chExt cx="11" cy="1335"/>
          </a:xfrm>
        </p:grpSpPr>
        <p:sp>
          <p:nvSpPr>
            <p:cNvPr id="265337" name="Freeform 115"/>
            <p:cNvSpPr>
              <a:spLocks/>
            </p:cNvSpPr>
            <p:nvPr/>
          </p:nvSpPr>
          <p:spPr bwMode="auto">
            <a:xfrm>
              <a:off x="3548" y="2034"/>
              <a:ext cx="11" cy="57"/>
            </a:xfrm>
            <a:custGeom>
              <a:avLst/>
              <a:gdLst>
                <a:gd name="T0" fmla="*/ 11 w 11"/>
                <a:gd name="T1" fmla="*/ 8 h 57"/>
                <a:gd name="T2" fmla="*/ 11 w 11"/>
                <a:gd name="T3" fmla="*/ 6 h 57"/>
                <a:gd name="T4" fmla="*/ 9 w 11"/>
                <a:gd name="T5" fmla="*/ 4 h 57"/>
                <a:gd name="T6" fmla="*/ 7 w 11"/>
                <a:gd name="T7" fmla="*/ 2 h 57"/>
                <a:gd name="T8" fmla="*/ 5 w 11"/>
                <a:gd name="T9" fmla="*/ 0 h 57"/>
                <a:gd name="T10" fmla="*/ 5 w 11"/>
                <a:gd name="T11" fmla="*/ 0 h 57"/>
                <a:gd name="T12" fmla="*/ 4 w 11"/>
                <a:gd name="T13" fmla="*/ 2 h 57"/>
                <a:gd name="T14" fmla="*/ 2 w 11"/>
                <a:gd name="T15" fmla="*/ 4 h 57"/>
                <a:gd name="T16" fmla="*/ 0 w 11"/>
                <a:gd name="T17" fmla="*/ 6 h 57"/>
                <a:gd name="T18" fmla="*/ 0 w 11"/>
                <a:gd name="T19" fmla="*/ 49 h 57"/>
                <a:gd name="T20" fmla="*/ 0 w 11"/>
                <a:gd name="T21" fmla="*/ 51 h 57"/>
                <a:gd name="T22" fmla="*/ 2 w 11"/>
                <a:gd name="T23" fmla="*/ 53 h 57"/>
                <a:gd name="T24" fmla="*/ 4 w 11"/>
                <a:gd name="T25" fmla="*/ 55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5 h 57"/>
                <a:gd name="T32" fmla="*/ 11 w 11"/>
                <a:gd name="T33" fmla="*/ 53 h 57"/>
                <a:gd name="T34" fmla="*/ 11 w 11"/>
                <a:gd name="T35" fmla="*/ 51 h 57"/>
                <a:gd name="T36" fmla="*/ 11 w 11"/>
                <a:gd name="T37" fmla="*/ 8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8"/>
                  </a:moveTo>
                  <a:lnTo>
                    <a:pt x="11" y="6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38" name="Freeform 116"/>
            <p:cNvSpPr>
              <a:spLocks/>
            </p:cNvSpPr>
            <p:nvPr/>
          </p:nvSpPr>
          <p:spPr bwMode="auto">
            <a:xfrm>
              <a:off x="3548" y="2114"/>
              <a:ext cx="11" cy="57"/>
            </a:xfrm>
            <a:custGeom>
              <a:avLst/>
              <a:gdLst>
                <a:gd name="T0" fmla="*/ 11 w 11"/>
                <a:gd name="T1" fmla="*/ 6 h 57"/>
                <a:gd name="T2" fmla="*/ 11 w 11"/>
                <a:gd name="T3" fmla="*/ 4 h 57"/>
                <a:gd name="T4" fmla="*/ 11 w 11"/>
                <a:gd name="T5" fmla="*/ 2 h 57"/>
                <a:gd name="T6" fmla="*/ 9 w 11"/>
                <a:gd name="T7" fmla="*/ 0 h 57"/>
                <a:gd name="T8" fmla="*/ 7 w 11"/>
                <a:gd name="T9" fmla="*/ 0 h 57"/>
                <a:gd name="T10" fmla="*/ 5 w 11"/>
                <a:gd name="T11" fmla="*/ 0 h 57"/>
                <a:gd name="T12" fmla="*/ 4 w 11"/>
                <a:gd name="T13" fmla="*/ 0 h 57"/>
                <a:gd name="T14" fmla="*/ 2 w 11"/>
                <a:gd name="T15" fmla="*/ 2 h 57"/>
                <a:gd name="T16" fmla="*/ 0 w 11"/>
                <a:gd name="T17" fmla="*/ 4 h 57"/>
                <a:gd name="T18" fmla="*/ 0 w 11"/>
                <a:gd name="T19" fmla="*/ 49 h 57"/>
                <a:gd name="T20" fmla="*/ 0 w 11"/>
                <a:gd name="T21" fmla="*/ 51 h 57"/>
                <a:gd name="T22" fmla="*/ 2 w 11"/>
                <a:gd name="T23" fmla="*/ 53 h 57"/>
                <a:gd name="T24" fmla="*/ 4 w 11"/>
                <a:gd name="T25" fmla="*/ 55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5 h 57"/>
                <a:gd name="T32" fmla="*/ 11 w 11"/>
                <a:gd name="T33" fmla="*/ 53 h 57"/>
                <a:gd name="T34" fmla="*/ 11 w 11"/>
                <a:gd name="T35" fmla="*/ 51 h 57"/>
                <a:gd name="T36" fmla="*/ 11 w 11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6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39" name="Freeform 117"/>
            <p:cNvSpPr>
              <a:spLocks/>
            </p:cNvSpPr>
            <p:nvPr/>
          </p:nvSpPr>
          <p:spPr bwMode="auto">
            <a:xfrm>
              <a:off x="3548" y="2194"/>
              <a:ext cx="11" cy="57"/>
            </a:xfrm>
            <a:custGeom>
              <a:avLst/>
              <a:gdLst>
                <a:gd name="T0" fmla="*/ 11 w 11"/>
                <a:gd name="T1" fmla="*/ 5 h 57"/>
                <a:gd name="T2" fmla="*/ 11 w 11"/>
                <a:gd name="T3" fmla="*/ 3 h 57"/>
                <a:gd name="T4" fmla="*/ 11 w 11"/>
                <a:gd name="T5" fmla="*/ 2 h 57"/>
                <a:gd name="T6" fmla="*/ 9 w 11"/>
                <a:gd name="T7" fmla="*/ 0 h 57"/>
                <a:gd name="T8" fmla="*/ 7 w 11"/>
                <a:gd name="T9" fmla="*/ 0 h 57"/>
                <a:gd name="T10" fmla="*/ 5 w 11"/>
                <a:gd name="T11" fmla="*/ 0 h 57"/>
                <a:gd name="T12" fmla="*/ 4 w 11"/>
                <a:gd name="T13" fmla="*/ 0 h 57"/>
                <a:gd name="T14" fmla="*/ 2 w 11"/>
                <a:gd name="T15" fmla="*/ 2 h 57"/>
                <a:gd name="T16" fmla="*/ 0 w 11"/>
                <a:gd name="T17" fmla="*/ 3 h 57"/>
                <a:gd name="T18" fmla="*/ 0 w 11"/>
                <a:gd name="T19" fmla="*/ 49 h 57"/>
                <a:gd name="T20" fmla="*/ 0 w 11"/>
                <a:gd name="T21" fmla="*/ 51 h 57"/>
                <a:gd name="T22" fmla="*/ 2 w 11"/>
                <a:gd name="T23" fmla="*/ 53 h 57"/>
                <a:gd name="T24" fmla="*/ 4 w 11"/>
                <a:gd name="T25" fmla="*/ 55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5 h 57"/>
                <a:gd name="T32" fmla="*/ 11 w 11"/>
                <a:gd name="T33" fmla="*/ 53 h 57"/>
                <a:gd name="T34" fmla="*/ 11 w 11"/>
                <a:gd name="T35" fmla="*/ 51 h 57"/>
                <a:gd name="T36" fmla="*/ 11 w 11"/>
                <a:gd name="T37" fmla="*/ 5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5"/>
                  </a:move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40" name="Freeform 118"/>
            <p:cNvSpPr>
              <a:spLocks/>
            </p:cNvSpPr>
            <p:nvPr/>
          </p:nvSpPr>
          <p:spPr bwMode="auto">
            <a:xfrm>
              <a:off x="3548" y="2274"/>
              <a:ext cx="11" cy="57"/>
            </a:xfrm>
            <a:custGeom>
              <a:avLst/>
              <a:gdLst>
                <a:gd name="T0" fmla="*/ 11 w 11"/>
                <a:gd name="T1" fmla="*/ 5 h 57"/>
                <a:gd name="T2" fmla="*/ 11 w 11"/>
                <a:gd name="T3" fmla="*/ 3 h 57"/>
                <a:gd name="T4" fmla="*/ 11 w 11"/>
                <a:gd name="T5" fmla="*/ 1 h 57"/>
                <a:gd name="T6" fmla="*/ 9 w 11"/>
                <a:gd name="T7" fmla="*/ 0 h 57"/>
                <a:gd name="T8" fmla="*/ 7 w 11"/>
                <a:gd name="T9" fmla="*/ 0 h 57"/>
                <a:gd name="T10" fmla="*/ 5 w 11"/>
                <a:gd name="T11" fmla="*/ 0 h 57"/>
                <a:gd name="T12" fmla="*/ 4 w 11"/>
                <a:gd name="T13" fmla="*/ 0 h 57"/>
                <a:gd name="T14" fmla="*/ 2 w 11"/>
                <a:gd name="T15" fmla="*/ 1 h 57"/>
                <a:gd name="T16" fmla="*/ 0 w 11"/>
                <a:gd name="T17" fmla="*/ 3 h 57"/>
                <a:gd name="T18" fmla="*/ 0 w 11"/>
                <a:gd name="T19" fmla="*/ 49 h 57"/>
                <a:gd name="T20" fmla="*/ 0 w 11"/>
                <a:gd name="T21" fmla="*/ 51 h 57"/>
                <a:gd name="T22" fmla="*/ 2 w 11"/>
                <a:gd name="T23" fmla="*/ 53 h 57"/>
                <a:gd name="T24" fmla="*/ 4 w 11"/>
                <a:gd name="T25" fmla="*/ 55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5 h 57"/>
                <a:gd name="T32" fmla="*/ 11 w 11"/>
                <a:gd name="T33" fmla="*/ 53 h 57"/>
                <a:gd name="T34" fmla="*/ 11 w 11"/>
                <a:gd name="T35" fmla="*/ 51 h 57"/>
                <a:gd name="T36" fmla="*/ 11 w 11"/>
                <a:gd name="T37" fmla="*/ 5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5"/>
                  </a:move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41" name="Freeform 119"/>
            <p:cNvSpPr>
              <a:spLocks/>
            </p:cNvSpPr>
            <p:nvPr/>
          </p:nvSpPr>
          <p:spPr bwMode="auto">
            <a:xfrm>
              <a:off x="3548" y="2353"/>
              <a:ext cx="11" cy="57"/>
            </a:xfrm>
            <a:custGeom>
              <a:avLst/>
              <a:gdLst>
                <a:gd name="T0" fmla="*/ 11 w 11"/>
                <a:gd name="T1" fmla="*/ 6 h 57"/>
                <a:gd name="T2" fmla="*/ 11 w 11"/>
                <a:gd name="T3" fmla="*/ 4 h 57"/>
                <a:gd name="T4" fmla="*/ 11 w 11"/>
                <a:gd name="T5" fmla="*/ 2 h 57"/>
                <a:gd name="T6" fmla="*/ 9 w 11"/>
                <a:gd name="T7" fmla="*/ 0 h 57"/>
                <a:gd name="T8" fmla="*/ 7 w 11"/>
                <a:gd name="T9" fmla="*/ 0 h 57"/>
                <a:gd name="T10" fmla="*/ 5 w 11"/>
                <a:gd name="T11" fmla="*/ 0 h 57"/>
                <a:gd name="T12" fmla="*/ 4 w 11"/>
                <a:gd name="T13" fmla="*/ 0 h 57"/>
                <a:gd name="T14" fmla="*/ 2 w 11"/>
                <a:gd name="T15" fmla="*/ 2 h 57"/>
                <a:gd name="T16" fmla="*/ 0 w 11"/>
                <a:gd name="T17" fmla="*/ 4 h 57"/>
                <a:gd name="T18" fmla="*/ 0 w 11"/>
                <a:gd name="T19" fmla="*/ 50 h 57"/>
                <a:gd name="T20" fmla="*/ 0 w 11"/>
                <a:gd name="T21" fmla="*/ 52 h 57"/>
                <a:gd name="T22" fmla="*/ 2 w 11"/>
                <a:gd name="T23" fmla="*/ 54 h 57"/>
                <a:gd name="T24" fmla="*/ 4 w 11"/>
                <a:gd name="T25" fmla="*/ 56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6 h 57"/>
                <a:gd name="T32" fmla="*/ 11 w 11"/>
                <a:gd name="T33" fmla="*/ 54 h 57"/>
                <a:gd name="T34" fmla="*/ 11 w 11"/>
                <a:gd name="T35" fmla="*/ 52 h 57"/>
                <a:gd name="T36" fmla="*/ 11 w 11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6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42" name="Freeform 120"/>
            <p:cNvSpPr>
              <a:spLocks/>
            </p:cNvSpPr>
            <p:nvPr/>
          </p:nvSpPr>
          <p:spPr bwMode="auto">
            <a:xfrm>
              <a:off x="3548" y="2433"/>
              <a:ext cx="11" cy="57"/>
            </a:xfrm>
            <a:custGeom>
              <a:avLst/>
              <a:gdLst>
                <a:gd name="T0" fmla="*/ 11 w 11"/>
                <a:gd name="T1" fmla="*/ 6 h 57"/>
                <a:gd name="T2" fmla="*/ 11 w 11"/>
                <a:gd name="T3" fmla="*/ 4 h 57"/>
                <a:gd name="T4" fmla="*/ 11 w 11"/>
                <a:gd name="T5" fmla="*/ 2 h 57"/>
                <a:gd name="T6" fmla="*/ 9 w 11"/>
                <a:gd name="T7" fmla="*/ 0 h 57"/>
                <a:gd name="T8" fmla="*/ 7 w 11"/>
                <a:gd name="T9" fmla="*/ 0 h 57"/>
                <a:gd name="T10" fmla="*/ 5 w 11"/>
                <a:gd name="T11" fmla="*/ 0 h 57"/>
                <a:gd name="T12" fmla="*/ 4 w 11"/>
                <a:gd name="T13" fmla="*/ 0 h 57"/>
                <a:gd name="T14" fmla="*/ 2 w 11"/>
                <a:gd name="T15" fmla="*/ 2 h 57"/>
                <a:gd name="T16" fmla="*/ 0 w 11"/>
                <a:gd name="T17" fmla="*/ 4 h 57"/>
                <a:gd name="T18" fmla="*/ 0 w 11"/>
                <a:gd name="T19" fmla="*/ 50 h 57"/>
                <a:gd name="T20" fmla="*/ 0 w 11"/>
                <a:gd name="T21" fmla="*/ 52 h 57"/>
                <a:gd name="T22" fmla="*/ 2 w 11"/>
                <a:gd name="T23" fmla="*/ 53 h 57"/>
                <a:gd name="T24" fmla="*/ 4 w 11"/>
                <a:gd name="T25" fmla="*/ 55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5 h 57"/>
                <a:gd name="T32" fmla="*/ 11 w 11"/>
                <a:gd name="T33" fmla="*/ 53 h 57"/>
                <a:gd name="T34" fmla="*/ 11 w 11"/>
                <a:gd name="T35" fmla="*/ 52 h 57"/>
                <a:gd name="T36" fmla="*/ 11 w 11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6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43" name="Freeform 121"/>
            <p:cNvSpPr>
              <a:spLocks/>
            </p:cNvSpPr>
            <p:nvPr/>
          </p:nvSpPr>
          <p:spPr bwMode="auto">
            <a:xfrm>
              <a:off x="3548" y="2513"/>
              <a:ext cx="11" cy="57"/>
            </a:xfrm>
            <a:custGeom>
              <a:avLst/>
              <a:gdLst>
                <a:gd name="T0" fmla="*/ 11 w 11"/>
                <a:gd name="T1" fmla="*/ 6 h 57"/>
                <a:gd name="T2" fmla="*/ 11 w 11"/>
                <a:gd name="T3" fmla="*/ 4 h 57"/>
                <a:gd name="T4" fmla="*/ 11 w 11"/>
                <a:gd name="T5" fmla="*/ 2 h 57"/>
                <a:gd name="T6" fmla="*/ 9 w 11"/>
                <a:gd name="T7" fmla="*/ 0 h 57"/>
                <a:gd name="T8" fmla="*/ 7 w 11"/>
                <a:gd name="T9" fmla="*/ 0 h 57"/>
                <a:gd name="T10" fmla="*/ 5 w 11"/>
                <a:gd name="T11" fmla="*/ 0 h 57"/>
                <a:gd name="T12" fmla="*/ 4 w 11"/>
                <a:gd name="T13" fmla="*/ 0 h 57"/>
                <a:gd name="T14" fmla="*/ 2 w 11"/>
                <a:gd name="T15" fmla="*/ 2 h 57"/>
                <a:gd name="T16" fmla="*/ 0 w 11"/>
                <a:gd name="T17" fmla="*/ 4 h 57"/>
                <a:gd name="T18" fmla="*/ 0 w 11"/>
                <a:gd name="T19" fmla="*/ 50 h 57"/>
                <a:gd name="T20" fmla="*/ 0 w 11"/>
                <a:gd name="T21" fmla="*/ 51 h 57"/>
                <a:gd name="T22" fmla="*/ 2 w 11"/>
                <a:gd name="T23" fmla="*/ 53 h 57"/>
                <a:gd name="T24" fmla="*/ 4 w 11"/>
                <a:gd name="T25" fmla="*/ 55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5 h 57"/>
                <a:gd name="T32" fmla="*/ 11 w 11"/>
                <a:gd name="T33" fmla="*/ 53 h 57"/>
                <a:gd name="T34" fmla="*/ 11 w 11"/>
                <a:gd name="T35" fmla="*/ 51 h 57"/>
                <a:gd name="T36" fmla="*/ 11 w 11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6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44" name="Freeform 122"/>
            <p:cNvSpPr>
              <a:spLocks/>
            </p:cNvSpPr>
            <p:nvPr/>
          </p:nvSpPr>
          <p:spPr bwMode="auto">
            <a:xfrm>
              <a:off x="3548" y="2593"/>
              <a:ext cx="11" cy="57"/>
            </a:xfrm>
            <a:custGeom>
              <a:avLst/>
              <a:gdLst>
                <a:gd name="T0" fmla="*/ 11 w 11"/>
                <a:gd name="T1" fmla="*/ 6 h 57"/>
                <a:gd name="T2" fmla="*/ 11 w 11"/>
                <a:gd name="T3" fmla="*/ 4 h 57"/>
                <a:gd name="T4" fmla="*/ 11 w 11"/>
                <a:gd name="T5" fmla="*/ 2 h 57"/>
                <a:gd name="T6" fmla="*/ 9 w 11"/>
                <a:gd name="T7" fmla="*/ 0 h 57"/>
                <a:gd name="T8" fmla="*/ 7 w 11"/>
                <a:gd name="T9" fmla="*/ 0 h 57"/>
                <a:gd name="T10" fmla="*/ 5 w 11"/>
                <a:gd name="T11" fmla="*/ 0 h 57"/>
                <a:gd name="T12" fmla="*/ 4 w 11"/>
                <a:gd name="T13" fmla="*/ 0 h 57"/>
                <a:gd name="T14" fmla="*/ 2 w 11"/>
                <a:gd name="T15" fmla="*/ 2 h 57"/>
                <a:gd name="T16" fmla="*/ 0 w 11"/>
                <a:gd name="T17" fmla="*/ 4 h 57"/>
                <a:gd name="T18" fmla="*/ 0 w 11"/>
                <a:gd name="T19" fmla="*/ 49 h 57"/>
                <a:gd name="T20" fmla="*/ 0 w 11"/>
                <a:gd name="T21" fmla="*/ 51 h 57"/>
                <a:gd name="T22" fmla="*/ 2 w 11"/>
                <a:gd name="T23" fmla="*/ 53 h 57"/>
                <a:gd name="T24" fmla="*/ 4 w 11"/>
                <a:gd name="T25" fmla="*/ 55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5 h 57"/>
                <a:gd name="T32" fmla="*/ 11 w 11"/>
                <a:gd name="T33" fmla="*/ 53 h 57"/>
                <a:gd name="T34" fmla="*/ 11 w 11"/>
                <a:gd name="T35" fmla="*/ 51 h 57"/>
                <a:gd name="T36" fmla="*/ 11 w 11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6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45" name="Freeform 123"/>
            <p:cNvSpPr>
              <a:spLocks/>
            </p:cNvSpPr>
            <p:nvPr/>
          </p:nvSpPr>
          <p:spPr bwMode="auto">
            <a:xfrm>
              <a:off x="3548" y="2673"/>
              <a:ext cx="11" cy="57"/>
            </a:xfrm>
            <a:custGeom>
              <a:avLst/>
              <a:gdLst>
                <a:gd name="T0" fmla="*/ 11 w 11"/>
                <a:gd name="T1" fmla="*/ 6 h 57"/>
                <a:gd name="T2" fmla="*/ 11 w 11"/>
                <a:gd name="T3" fmla="*/ 4 h 57"/>
                <a:gd name="T4" fmla="*/ 11 w 11"/>
                <a:gd name="T5" fmla="*/ 2 h 57"/>
                <a:gd name="T6" fmla="*/ 9 w 11"/>
                <a:gd name="T7" fmla="*/ 0 h 57"/>
                <a:gd name="T8" fmla="*/ 7 w 11"/>
                <a:gd name="T9" fmla="*/ 0 h 57"/>
                <a:gd name="T10" fmla="*/ 5 w 11"/>
                <a:gd name="T11" fmla="*/ 0 h 57"/>
                <a:gd name="T12" fmla="*/ 4 w 11"/>
                <a:gd name="T13" fmla="*/ 0 h 57"/>
                <a:gd name="T14" fmla="*/ 2 w 11"/>
                <a:gd name="T15" fmla="*/ 2 h 57"/>
                <a:gd name="T16" fmla="*/ 0 w 11"/>
                <a:gd name="T17" fmla="*/ 4 h 57"/>
                <a:gd name="T18" fmla="*/ 0 w 11"/>
                <a:gd name="T19" fmla="*/ 49 h 57"/>
                <a:gd name="T20" fmla="*/ 0 w 11"/>
                <a:gd name="T21" fmla="*/ 51 h 57"/>
                <a:gd name="T22" fmla="*/ 2 w 11"/>
                <a:gd name="T23" fmla="*/ 53 h 57"/>
                <a:gd name="T24" fmla="*/ 4 w 11"/>
                <a:gd name="T25" fmla="*/ 55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5 h 57"/>
                <a:gd name="T32" fmla="*/ 11 w 11"/>
                <a:gd name="T33" fmla="*/ 53 h 57"/>
                <a:gd name="T34" fmla="*/ 11 w 11"/>
                <a:gd name="T35" fmla="*/ 51 h 57"/>
                <a:gd name="T36" fmla="*/ 11 w 11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6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46" name="Freeform 124"/>
            <p:cNvSpPr>
              <a:spLocks/>
            </p:cNvSpPr>
            <p:nvPr/>
          </p:nvSpPr>
          <p:spPr bwMode="auto">
            <a:xfrm>
              <a:off x="3548" y="2753"/>
              <a:ext cx="11" cy="57"/>
            </a:xfrm>
            <a:custGeom>
              <a:avLst/>
              <a:gdLst>
                <a:gd name="T0" fmla="*/ 11 w 11"/>
                <a:gd name="T1" fmla="*/ 5 h 57"/>
                <a:gd name="T2" fmla="*/ 11 w 11"/>
                <a:gd name="T3" fmla="*/ 3 h 57"/>
                <a:gd name="T4" fmla="*/ 11 w 11"/>
                <a:gd name="T5" fmla="*/ 2 h 57"/>
                <a:gd name="T6" fmla="*/ 9 w 11"/>
                <a:gd name="T7" fmla="*/ 0 h 57"/>
                <a:gd name="T8" fmla="*/ 7 w 11"/>
                <a:gd name="T9" fmla="*/ 0 h 57"/>
                <a:gd name="T10" fmla="*/ 5 w 11"/>
                <a:gd name="T11" fmla="*/ 0 h 57"/>
                <a:gd name="T12" fmla="*/ 4 w 11"/>
                <a:gd name="T13" fmla="*/ 0 h 57"/>
                <a:gd name="T14" fmla="*/ 2 w 11"/>
                <a:gd name="T15" fmla="*/ 2 h 57"/>
                <a:gd name="T16" fmla="*/ 0 w 11"/>
                <a:gd name="T17" fmla="*/ 3 h 57"/>
                <a:gd name="T18" fmla="*/ 0 w 11"/>
                <a:gd name="T19" fmla="*/ 49 h 57"/>
                <a:gd name="T20" fmla="*/ 0 w 11"/>
                <a:gd name="T21" fmla="*/ 51 h 57"/>
                <a:gd name="T22" fmla="*/ 2 w 11"/>
                <a:gd name="T23" fmla="*/ 53 h 57"/>
                <a:gd name="T24" fmla="*/ 4 w 11"/>
                <a:gd name="T25" fmla="*/ 55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5 h 57"/>
                <a:gd name="T32" fmla="*/ 11 w 11"/>
                <a:gd name="T33" fmla="*/ 53 h 57"/>
                <a:gd name="T34" fmla="*/ 11 w 11"/>
                <a:gd name="T35" fmla="*/ 51 h 57"/>
                <a:gd name="T36" fmla="*/ 11 w 11"/>
                <a:gd name="T37" fmla="*/ 5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5"/>
                  </a:move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47" name="Freeform 125"/>
            <p:cNvSpPr>
              <a:spLocks/>
            </p:cNvSpPr>
            <p:nvPr/>
          </p:nvSpPr>
          <p:spPr bwMode="auto">
            <a:xfrm>
              <a:off x="3548" y="2833"/>
              <a:ext cx="11" cy="57"/>
            </a:xfrm>
            <a:custGeom>
              <a:avLst/>
              <a:gdLst>
                <a:gd name="T0" fmla="*/ 11 w 11"/>
                <a:gd name="T1" fmla="*/ 5 h 57"/>
                <a:gd name="T2" fmla="*/ 11 w 11"/>
                <a:gd name="T3" fmla="*/ 3 h 57"/>
                <a:gd name="T4" fmla="*/ 11 w 11"/>
                <a:gd name="T5" fmla="*/ 1 h 57"/>
                <a:gd name="T6" fmla="*/ 9 w 11"/>
                <a:gd name="T7" fmla="*/ 0 h 57"/>
                <a:gd name="T8" fmla="*/ 7 w 11"/>
                <a:gd name="T9" fmla="*/ 0 h 57"/>
                <a:gd name="T10" fmla="*/ 5 w 11"/>
                <a:gd name="T11" fmla="*/ 0 h 57"/>
                <a:gd name="T12" fmla="*/ 4 w 11"/>
                <a:gd name="T13" fmla="*/ 0 h 57"/>
                <a:gd name="T14" fmla="*/ 2 w 11"/>
                <a:gd name="T15" fmla="*/ 1 h 57"/>
                <a:gd name="T16" fmla="*/ 0 w 11"/>
                <a:gd name="T17" fmla="*/ 3 h 57"/>
                <a:gd name="T18" fmla="*/ 0 w 11"/>
                <a:gd name="T19" fmla="*/ 49 h 57"/>
                <a:gd name="T20" fmla="*/ 0 w 11"/>
                <a:gd name="T21" fmla="*/ 51 h 57"/>
                <a:gd name="T22" fmla="*/ 2 w 11"/>
                <a:gd name="T23" fmla="*/ 53 h 57"/>
                <a:gd name="T24" fmla="*/ 4 w 11"/>
                <a:gd name="T25" fmla="*/ 55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5 h 57"/>
                <a:gd name="T32" fmla="*/ 11 w 11"/>
                <a:gd name="T33" fmla="*/ 53 h 57"/>
                <a:gd name="T34" fmla="*/ 11 w 11"/>
                <a:gd name="T35" fmla="*/ 51 h 57"/>
                <a:gd name="T36" fmla="*/ 11 w 11"/>
                <a:gd name="T37" fmla="*/ 5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5"/>
                  </a:move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48" name="Freeform 126"/>
            <p:cNvSpPr>
              <a:spLocks/>
            </p:cNvSpPr>
            <p:nvPr/>
          </p:nvSpPr>
          <p:spPr bwMode="auto">
            <a:xfrm>
              <a:off x="3548" y="2912"/>
              <a:ext cx="11" cy="57"/>
            </a:xfrm>
            <a:custGeom>
              <a:avLst/>
              <a:gdLst>
                <a:gd name="T0" fmla="*/ 11 w 11"/>
                <a:gd name="T1" fmla="*/ 6 h 57"/>
                <a:gd name="T2" fmla="*/ 11 w 11"/>
                <a:gd name="T3" fmla="*/ 4 h 57"/>
                <a:gd name="T4" fmla="*/ 11 w 11"/>
                <a:gd name="T5" fmla="*/ 2 h 57"/>
                <a:gd name="T6" fmla="*/ 9 w 11"/>
                <a:gd name="T7" fmla="*/ 0 h 57"/>
                <a:gd name="T8" fmla="*/ 7 w 11"/>
                <a:gd name="T9" fmla="*/ 0 h 57"/>
                <a:gd name="T10" fmla="*/ 5 w 11"/>
                <a:gd name="T11" fmla="*/ 0 h 57"/>
                <a:gd name="T12" fmla="*/ 4 w 11"/>
                <a:gd name="T13" fmla="*/ 0 h 57"/>
                <a:gd name="T14" fmla="*/ 2 w 11"/>
                <a:gd name="T15" fmla="*/ 2 h 57"/>
                <a:gd name="T16" fmla="*/ 0 w 11"/>
                <a:gd name="T17" fmla="*/ 4 h 57"/>
                <a:gd name="T18" fmla="*/ 0 w 11"/>
                <a:gd name="T19" fmla="*/ 50 h 57"/>
                <a:gd name="T20" fmla="*/ 0 w 11"/>
                <a:gd name="T21" fmla="*/ 52 h 57"/>
                <a:gd name="T22" fmla="*/ 2 w 11"/>
                <a:gd name="T23" fmla="*/ 54 h 57"/>
                <a:gd name="T24" fmla="*/ 4 w 11"/>
                <a:gd name="T25" fmla="*/ 56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6 h 57"/>
                <a:gd name="T32" fmla="*/ 11 w 11"/>
                <a:gd name="T33" fmla="*/ 54 h 57"/>
                <a:gd name="T34" fmla="*/ 11 w 11"/>
                <a:gd name="T35" fmla="*/ 52 h 57"/>
                <a:gd name="T36" fmla="*/ 11 w 11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6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49" name="Freeform 127"/>
            <p:cNvSpPr>
              <a:spLocks/>
            </p:cNvSpPr>
            <p:nvPr/>
          </p:nvSpPr>
          <p:spPr bwMode="auto">
            <a:xfrm>
              <a:off x="3548" y="2992"/>
              <a:ext cx="11" cy="57"/>
            </a:xfrm>
            <a:custGeom>
              <a:avLst/>
              <a:gdLst>
                <a:gd name="T0" fmla="*/ 11 w 11"/>
                <a:gd name="T1" fmla="*/ 6 h 57"/>
                <a:gd name="T2" fmla="*/ 11 w 11"/>
                <a:gd name="T3" fmla="*/ 4 h 57"/>
                <a:gd name="T4" fmla="*/ 11 w 11"/>
                <a:gd name="T5" fmla="*/ 2 h 57"/>
                <a:gd name="T6" fmla="*/ 9 w 11"/>
                <a:gd name="T7" fmla="*/ 0 h 57"/>
                <a:gd name="T8" fmla="*/ 7 w 11"/>
                <a:gd name="T9" fmla="*/ 0 h 57"/>
                <a:gd name="T10" fmla="*/ 5 w 11"/>
                <a:gd name="T11" fmla="*/ 0 h 57"/>
                <a:gd name="T12" fmla="*/ 4 w 11"/>
                <a:gd name="T13" fmla="*/ 0 h 57"/>
                <a:gd name="T14" fmla="*/ 2 w 11"/>
                <a:gd name="T15" fmla="*/ 2 h 57"/>
                <a:gd name="T16" fmla="*/ 0 w 11"/>
                <a:gd name="T17" fmla="*/ 4 h 57"/>
                <a:gd name="T18" fmla="*/ 0 w 11"/>
                <a:gd name="T19" fmla="*/ 50 h 57"/>
                <a:gd name="T20" fmla="*/ 0 w 11"/>
                <a:gd name="T21" fmla="*/ 52 h 57"/>
                <a:gd name="T22" fmla="*/ 2 w 11"/>
                <a:gd name="T23" fmla="*/ 53 h 57"/>
                <a:gd name="T24" fmla="*/ 4 w 11"/>
                <a:gd name="T25" fmla="*/ 55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5 h 57"/>
                <a:gd name="T32" fmla="*/ 11 w 11"/>
                <a:gd name="T33" fmla="*/ 53 h 57"/>
                <a:gd name="T34" fmla="*/ 11 w 11"/>
                <a:gd name="T35" fmla="*/ 52 h 57"/>
                <a:gd name="T36" fmla="*/ 11 w 11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6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50" name="Freeform 128"/>
            <p:cNvSpPr>
              <a:spLocks/>
            </p:cNvSpPr>
            <p:nvPr/>
          </p:nvSpPr>
          <p:spPr bwMode="auto">
            <a:xfrm>
              <a:off x="3548" y="3072"/>
              <a:ext cx="11" cy="57"/>
            </a:xfrm>
            <a:custGeom>
              <a:avLst/>
              <a:gdLst>
                <a:gd name="T0" fmla="*/ 11 w 11"/>
                <a:gd name="T1" fmla="*/ 6 h 57"/>
                <a:gd name="T2" fmla="*/ 11 w 11"/>
                <a:gd name="T3" fmla="*/ 4 h 57"/>
                <a:gd name="T4" fmla="*/ 11 w 11"/>
                <a:gd name="T5" fmla="*/ 2 h 57"/>
                <a:gd name="T6" fmla="*/ 9 w 11"/>
                <a:gd name="T7" fmla="*/ 0 h 57"/>
                <a:gd name="T8" fmla="*/ 7 w 11"/>
                <a:gd name="T9" fmla="*/ 0 h 57"/>
                <a:gd name="T10" fmla="*/ 5 w 11"/>
                <a:gd name="T11" fmla="*/ 0 h 57"/>
                <a:gd name="T12" fmla="*/ 4 w 11"/>
                <a:gd name="T13" fmla="*/ 0 h 57"/>
                <a:gd name="T14" fmla="*/ 2 w 11"/>
                <a:gd name="T15" fmla="*/ 2 h 57"/>
                <a:gd name="T16" fmla="*/ 0 w 11"/>
                <a:gd name="T17" fmla="*/ 4 h 57"/>
                <a:gd name="T18" fmla="*/ 0 w 11"/>
                <a:gd name="T19" fmla="*/ 50 h 57"/>
                <a:gd name="T20" fmla="*/ 0 w 11"/>
                <a:gd name="T21" fmla="*/ 51 h 57"/>
                <a:gd name="T22" fmla="*/ 2 w 11"/>
                <a:gd name="T23" fmla="*/ 53 h 57"/>
                <a:gd name="T24" fmla="*/ 4 w 11"/>
                <a:gd name="T25" fmla="*/ 55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5 h 57"/>
                <a:gd name="T32" fmla="*/ 11 w 11"/>
                <a:gd name="T33" fmla="*/ 53 h 57"/>
                <a:gd name="T34" fmla="*/ 11 w 11"/>
                <a:gd name="T35" fmla="*/ 51 h 57"/>
                <a:gd name="T36" fmla="*/ 11 w 11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6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51" name="Freeform 129"/>
            <p:cNvSpPr>
              <a:spLocks/>
            </p:cNvSpPr>
            <p:nvPr/>
          </p:nvSpPr>
          <p:spPr bwMode="auto">
            <a:xfrm>
              <a:off x="3548" y="3152"/>
              <a:ext cx="11" cy="57"/>
            </a:xfrm>
            <a:custGeom>
              <a:avLst/>
              <a:gdLst>
                <a:gd name="T0" fmla="*/ 11 w 11"/>
                <a:gd name="T1" fmla="*/ 6 h 57"/>
                <a:gd name="T2" fmla="*/ 11 w 11"/>
                <a:gd name="T3" fmla="*/ 4 h 57"/>
                <a:gd name="T4" fmla="*/ 11 w 11"/>
                <a:gd name="T5" fmla="*/ 2 h 57"/>
                <a:gd name="T6" fmla="*/ 9 w 11"/>
                <a:gd name="T7" fmla="*/ 0 h 57"/>
                <a:gd name="T8" fmla="*/ 7 w 11"/>
                <a:gd name="T9" fmla="*/ 0 h 57"/>
                <a:gd name="T10" fmla="*/ 5 w 11"/>
                <a:gd name="T11" fmla="*/ 0 h 57"/>
                <a:gd name="T12" fmla="*/ 4 w 11"/>
                <a:gd name="T13" fmla="*/ 0 h 57"/>
                <a:gd name="T14" fmla="*/ 2 w 11"/>
                <a:gd name="T15" fmla="*/ 2 h 57"/>
                <a:gd name="T16" fmla="*/ 0 w 11"/>
                <a:gd name="T17" fmla="*/ 4 h 57"/>
                <a:gd name="T18" fmla="*/ 0 w 11"/>
                <a:gd name="T19" fmla="*/ 49 h 57"/>
                <a:gd name="T20" fmla="*/ 0 w 11"/>
                <a:gd name="T21" fmla="*/ 51 h 57"/>
                <a:gd name="T22" fmla="*/ 2 w 11"/>
                <a:gd name="T23" fmla="*/ 53 h 57"/>
                <a:gd name="T24" fmla="*/ 4 w 11"/>
                <a:gd name="T25" fmla="*/ 55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5 h 57"/>
                <a:gd name="T32" fmla="*/ 11 w 11"/>
                <a:gd name="T33" fmla="*/ 53 h 57"/>
                <a:gd name="T34" fmla="*/ 11 w 11"/>
                <a:gd name="T35" fmla="*/ 51 h 57"/>
                <a:gd name="T36" fmla="*/ 11 w 11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6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52" name="Freeform 130"/>
            <p:cNvSpPr>
              <a:spLocks/>
            </p:cNvSpPr>
            <p:nvPr/>
          </p:nvSpPr>
          <p:spPr bwMode="auto">
            <a:xfrm>
              <a:off x="3548" y="3232"/>
              <a:ext cx="11" cy="57"/>
            </a:xfrm>
            <a:custGeom>
              <a:avLst/>
              <a:gdLst>
                <a:gd name="T0" fmla="*/ 11 w 11"/>
                <a:gd name="T1" fmla="*/ 6 h 57"/>
                <a:gd name="T2" fmla="*/ 11 w 11"/>
                <a:gd name="T3" fmla="*/ 4 h 57"/>
                <a:gd name="T4" fmla="*/ 11 w 11"/>
                <a:gd name="T5" fmla="*/ 2 h 57"/>
                <a:gd name="T6" fmla="*/ 9 w 11"/>
                <a:gd name="T7" fmla="*/ 0 h 57"/>
                <a:gd name="T8" fmla="*/ 7 w 11"/>
                <a:gd name="T9" fmla="*/ 0 h 57"/>
                <a:gd name="T10" fmla="*/ 5 w 11"/>
                <a:gd name="T11" fmla="*/ 0 h 57"/>
                <a:gd name="T12" fmla="*/ 4 w 11"/>
                <a:gd name="T13" fmla="*/ 0 h 57"/>
                <a:gd name="T14" fmla="*/ 2 w 11"/>
                <a:gd name="T15" fmla="*/ 2 h 57"/>
                <a:gd name="T16" fmla="*/ 0 w 11"/>
                <a:gd name="T17" fmla="*/ 4 h 57"/>
                <a:gd name="T18" fmla="*/ 0 w 11"/>
                <a:gd name="T19" fmla="*/ 49 h 57"/>
                <a:gd name="T20" fmla="*/ 0 w 11"/>
                <a:gd name="T21" fmla="*/ 51 h 57"/>
                <a:gd name="T22" fmla="*/ 2 w 11"/>
                <a:gd name="T23" fmla="*/ 53 h 57"/>
                <a:gd name="T24" fmla="*/ 4 w 11"/>
                <a:gd name="T25" fmla="*/ 55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5 h 57"/>
                <a:gd name="T32" fmla="*/ 11 w 11"/>
                <a:gd name="T33" fmla="*/ 53 h 57"/>
                <a:gd name="T34" fmla="*/ 11 w 11"/>
                <a:gd name="T35" fmla="*/ 51 h 57"/>
                <a:gd name="T36" fmla="*/ 11 w 11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6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53" name="Freeform 131"/>
            <p:cNvSpPr>
              <a:spLocks/>
            </p:cNvSpPr>
            <p:nvPr/>
          </p:nvSpPr>
          <p:spPr bwMode="auto">
            <a:xfrm>
              <a:off x="3548" y="3312"/>
              <a:ext cx="11" cy="57"/>
            </a:xfrm>
            <a:custGeom>
              <a:avLst/>
              <a:gdLst>
                <a:gd name="T0" fmla="*/ 11 w 11"/>
                <a:gd name="T1" fmla="*/ 5 h 57"/>
                <a:gd name="T2" fmla="*/ 11 w 11"/>
                <a:gd name="T3" fmla="*/ 3 h 57"/>
                <a:gd name="T4" fmla="*/ 11 w 11"/>
                <a:gd name="T5" fmla="*/ 2 h 57"/>
                <a:gd name="T6" fmla="*/ 9 w 11"/>
                <a:gd name="T7" fmla="*/ 0 h 57"/>
                <a:gd name="T8" fmla="*/ 7 w 11"/>
                <a:gd name="T9" fmla="*/ 0 h 57"/>
                <a:gd name="T10" fmla="*/ 5 w 11"/>
                <a:gd name="T11" fmla="*/ 0 h 57"/>
                <a:gd name="T12" fmla="*/ 4 w 11"/>
                <a:gd name="T13" fmla="*/ 0 h 57"/>
                <a:gd name="T14" fmla="*/ 2 w 11"/>
                <a:gd name="T15" fmla="*/ 2 h 57"/>
                <a:gd name="T16" fmla="*/ 0 w 11"/>
                <a:gd name="T17" fmla="*/ 3 h 57"/>
                <a:gd name="T18" fmla="*/ 0 w 11"/>
                <a:gd name="T19" fmla="*/ 49 h 57"/>
                <a:gd name="T20" fmla="*/ 0 w 11"/>
                <a:gd name="T21" fmla="*/ 51 h 57"/>
                <a:gd name="T22" fmla="*/ 2 w 11"/>
                <a:gd name="T23" fmla="*/ 53 h 57"/>
                <a:gd name="T24" fmla="*/ 4 w 11"/>
                <a:gd name="T25" fmla="*/ 55 h 57"/>
                <a:gd name="T26" fmla="*/ 5 w 11"/>
                <a:gd name="T27" fmla="*/ 57 h 57"/>
                <a:gd name="T28" fmla="*/ 7 w 11"/>
                <a:gd name="T29" fmla="*/ 57 h 57"/>
                <a:gd name="T30" fmla="*/ 9 w 11"/>
                <a:gd name="T31" fmla="*/ 55 h 57"/>
                <a:gd name="T32" fmla="*/ 11 w 11"/>
                <a:gd name="T33" fmla="*/ 53 h 57"/>
                <a:gd name="T34" fmla="*/ 11 w 11"/>
                <a:gd name="T35" fmla="*/ 51 h 57"/>
                <a:gd name="T36" fmla="*/ 11 w 11"/>
                <a:gd name="T37" fmla="*/ 5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57"/>
                <a:gd name="T59" fmla="*/ 11 w 1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57">
                  <a:moveTo>
                    <a:pt x="11" y="5"/>
                  </a:move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255" name="Group 152"/>
          <p:cNvGrpSpPr>
            <a:grpSpLocks/>
          </p:cNvGrpSpPr>
          <p:nvPr/>
        </p:nvGrpSpPr>
        <p:grpSpPr bwMode="auto">
          <a:xfrm>
            <a:off x="4795838" y="2716213"/>
            <a:ext cx="1262062" cy="1935162"/>
            <a:chOff x="3021" y="1711"/>
            <a:chExt cx="795" cy="1219"/>
          </a:xfrm>
        </p:grpSpPr>
        <p:sp>
          <p:nvSpPr>
            <p:cNvPr id="265318" name="Freeform 133"/>
            <p:cNvSpPr>
              <a:spLocks/>
            </p:cNvSpPr>
            <p:nvPr/>
          </p:nvSpPr>
          <p:spPr bwMode="auto">
            <a:xfrm>
              <a:off x="3021" y="1711"/>
              <a:ext cx="36" cy="49"/>
            </a:xfrm>
            <a:custGeom>
              <a:avLst/>
              <a:gdLst>
                <a:gd name="T0" fmla="*/ 12 w 36"/>
                <a:gd name="T1" fmla="*/ 4 h 49"/>
                <a:gd name="T2" fmla="*/ 8 w 36"/>
                <a:gd name="T3" fmla="*/ 2 h 49"/>
                <a:gd name="T4" fmla="*/ 6 w 36"/>
                <a:gd name="T5" fmla="*/ 0 h 49"/>
                <a:gd name="T6" fmla="*/ 6 w 36"/>
                <a:gd name="T7" fmla="*/ 0 h 49"/>
                <a:gd name="T8" fmla="*/ 4 w 36"/>
                <a:gd name="T9" fmla="*/ 2 h 49"/>
                <a:gd name="T10" fmla="*/ 2 w 36"/>
                <a:gd name="T11" fmla="*/ 4 h 49"/>
                <a:gd name="T12" fmla="*/ 0 w 36"/>
                <a:gd name="T13" fmla="*/ 5 h 49"/>
                <a:gd name="T14" fmla="*/ 0 w 36"/>
                <a:gd name="T15" fmla="*/ 5 h 49"/>
                <a:gd name="T16" fmla="*/ 2 w 36"/>
                <a:gd name="T17" fmla="*/ 9 h 49"/>
                <a:gd name="T18" fmla="*/ 27 w 36"/>
                <a:gd name="T19" fmla="*/ 47 h 49"/>
                <a:gd name="T20" fmla="*/ 29 w 36"/>
                <a:gd name="T21" fmla="*/ 49 h 49"/>
                <a:gd name="T22" fmla="*/ 31 w 36"/>
                <a:gd name="T23" fmla="*/ 49 h 49"/>
                <a:gd name="T24" fmla="*/ 32 w 36"/>
                <a:gd name="T25" fmla="*/ 49 h 49"/>
                <a:gd name="T26" fmla="*/ 34 w 36"/>
                <a:gd name="T27" fmla="*/ 49 h 49"/>
                <a:gd name="T28" fmla="*/ 36 w 36"/>
                <a:gd name="T29" fmla="*/ 47 h 49"/>
                <a:gd name="T30" fmla="*/ 36 w 36"/>
                <a:gd name="T31" fmla="*/ 45 h 49"/>
                <a:gd name="T32" fmla="*/ 36 w 36"/>
                <a:gd name="T33" fmla="*/ 43 h 49"/>
                <a:gd name="T34" fmla="*/ 36 w 36"/>
                <a:gd name="T35" fmla="*/ 42 h 49"/>
                <a:gd name="T36" fmla="*/ 12 w 36"/>
                <a:gd name="T37" fmla="*/ 4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49"/>
                <a:gd name="T59" fmla="*/ 36 w 36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49">
                  <a:moveTo>
                    <a:pt x="12" y="4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2" y="9"/>
                  </a:lnTo>
                  <a:lnTo>
                    <a:pt x="27" y="47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2" y="49"/>
                  </a:lnTo>
                  <a:lnTo>
                    <a:pt x="34" y="49"/>
                  </a:lnTo>
                  <a:lnTo>
                    <a:pt x="36" y="47"/>
                  </a:lnTo>
                  <a:lnTo>
                    <a:pt x="36" y="45"/>
                  </a:lnTo>
                  <a:lnTo>
                    <a:pt x="36" y="43"/>
                  </a:lnTo>
                  <a:lnTo>
                    <a:pt x="36" y="4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19" name="Freeform 134"/>
            <p:cNvSpPr>
              <a:spLocks/>
            </p:cNvSpPr>
            <p:nvPr/>
          </p:nvSpPr>
          <p:spPr bwMode="auto">
            <a:xfrm>
              <a:off x="3065" y="1777"/>
              <a:ext cx="36" cy="50"/>
            </a:xfrm>
            <a:custGeom>
              <a:avLst/>
              <a:gdLst>
                <a:gd name="T0" fmla="*/ 9 w 36"/>
                <a:gd name="T1" fmla="*/ 4 h 50"/>
                <a:gd name="T2" fmla="*/ 7 w 36"/>
                <a:gd name="T3" fmla="*/ 2 h 50"/>
                <a:gd name="T4" fmla="*/ 6 w 36"/>
                <a:gd name="T5" fmla="*/ 0 h 50"/>
                <a:gd name="T6" fmla="*/ 4 w 36"/>
                <a:gd name="T7" fmla="*/ 0 h 50"/>
                <a:gd name="T8" fmla="*/ 2 w 36"/>
                <a:gd name="T9" fmla="*/ 2 h 50"/>
                <a:gd name="T10" fmla="*/ 0 w 36"/>
                <a:gd name="T11" fmla="*/ 4 h 50"/>
                <a:gd name="T12" fmla="*/ 0 w 36"/>
                <a:gd name="T13" fmla="*/ 6 h 50"/>
                <a:gd name="T14" fmla="*/ 0 w 36"/>
                <a:gd name="T15" fmla="*/ 8 h 50"/>
                <a:gd name="T16" fmla="*/ 0 w 36"/>
                <a:gd name="T17" fmla="*/ 10 h 50"/>
                <a:gd name="T18" fmla="*/ 25 w 36"/>
                <a:gd name="T19" fmla="*/ 48 h 50"/>
                <a:gd name="T20" fmla="*/ 26 w 36"/>
                <a:gd name="T21" fmla="*/ 50 h 50"/>
                <a:gd name="T22" fmla="*/ 28 w 36"/>
                <a:gd name="T23" fmla="*/ 50 h 50"/>
                <a:gd name="T24" fmla="*/ 30 w 36"/>
                <a:gd name="T25" fmla="*/ 50 h 50"/>
                <a:gd name="T26" fmla="*/ 32 w 36"/>
                <a:gd name="T27" fmla="*/ 50 h 50"/>
                <a:gd name="T28" fmla="*/ 34 w 36"/>
                <a:gd name="T29" fmla="*/ 48 h 50"/>
                <a:gd name="T30" fmla="*/ 36 w 36"/>
                <a:gd name="T31" fmla="*/ 46 h 50"/>
                <a:gd name="T32" fmla="*/ 36 w 36"/>
                <a:gd name="T33" fmla="*/ 44 h 50"/>
                <a:gd name="T34" fmla="*/ 34 w 36"/>
                <a:gd name="T35" fmla="*/ 42 h 50"/>
                <a:gd name="T36" fmla="*/ 9 w 36"/>
                <a:gd name="T37" fmla="*/ 4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50"/>
                <a:gd name="T59" fmla="*/ 36 w 36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50">
                  <a:moveTo>
                    <a:pt x="9" y="4"/>
                  </a:move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4" y="48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4" y="4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20" name="Freeform 135"/>
            <p:cNvSpPr>
              <a:spLocks/>
            </p:cNvSpPr>
            <p:nvPr/>
          </p:nvSpPr>
          <p:spPr bwMode="auto">
            <a:xfrm>
              <a:off x="3109" y="1844"/>
              <a:ext cx="36" cy="51"/>
            </a:xfrm>
            <a:custGeom>
              <a:avLst/>
              <a:gdLst>
                <a:gd name="T0" fmla="*/ 9 w 36"/>
                <a:gd name="T1" fmla="*/ 4 h 51"/>
                <a:gd name="T2" fmla="*/ 7 w 36"/>
                <a:gd name="T3" fmla="*/ 2 h 51"/>
                <a:gd name="T4" fmla="*/ 5 w 36"/>
                <a:gd name="T5" fmla="*/ 0 h 51"/>
                <a:gd name="T6" fmla="*/ 3 w 36"/>
                <a:gd name="T7" fmla="*/ 0 h 51"/>
                <a:gd name="T8" fmla="*/ 1 w 36"/>
                <a:gd name="T9" fmla="*/ 2 h 51"/>
                <a:gd name="T10" fmla="*/ 0 w 36"/>
                <a:gd name="T11" fmla="*/ 4 h 51"/>
                <a:gd name="T12" fmla="*/ 0 w 36"/>
                <a:gd name="T13" fmla="*/ 6 h 51"/>
                <a:gd name="T14" fmla="*/ 0 w 36"/>
                <a:gd name="T15" fmla="*/ 7 h 51"/>
                <a:gd name="T16" fmla="*/ 0 w 36"/>
                <a:gd name="T17" fmla="*/ 9 h 51"/>
                <a:gd name="T18" fmla="*/ 24 w 36"/>
                <a:gd name="T19" fmla="*/ 47 h 51"/>
                <a:gd name="T20" fmla="*/ 26 w 36"/>
                <a:gd name="T21" fmla="*/ 49 h 51"/>
                <a:gd name="T22" fmla="*/ 28 w 36"/>
                <a:gd name="T23" fmla="*/ 51 h 51"/>
                <a:gd name="T24" fmla="*/ 30 w 36"/>
                <a:gd name="T25" fmla="*/ 51 h 51"/>
                <a:gd name="T26" fmla="*/ 32 w 36"/>
                <a:gd name="T27" fmla="*/ 49 h 51"/>
                <a:gd name="T28" fmla="*/ 34 w 36"/>
                <a:gd name="T29" fmla="*/ 47 h 51"/>
                <a:gd name="T30" fmla="*/ 36 w 36"/>
                <a:gd name="T31" fmla="*/ 45 h 51"/>
                <a:gd name="T32" fmla="*/ 36 w 36"/>
                <a:gd name="T33" fmla="*/ 44 h 51"/>
                <a:gd name="T34" fmla="*/ 34 w 36"/>
                <a:gd name="T35" fmla="*/ 42 h 51"/>
                <a:gd name="T36" fmla="*/ 9 w 36"/>
                <a:gd name="T37" fmla="*/ 4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51"/>
                <a:gd name="T59" fmla="*/ 36 w 36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51">
                  <a:moveTo>
                    <a:pt x="9" y="4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4" y="47"/>
                  </a:lnTo>
                  <a:lnTo>
                    <a:pt x="26" y="49"/>
                  </a:lnTo>
                  <a:lnTo>
                    <a:pt x="28" y="51"/>
                  </a:lnTo>
                  <a:lnTo>
                    <a:pt x="30" y="51"/>
                  </a:lnTo>
                  <a:lnTo>
                    <a:pt x="32" y="49"/>
                  </a:lnTo>
                  <a:lnTo>
                    <a:pt x="34" y="47"/>
                  </a:lnTo>
                  <a:lnTo>
                    <a:pt x="36" y="45"/>
                  </a:lnTo>
                  <a:lnTo>
                    <a:pt x="36" y="44"/>
                  </a:lnTo>
                  <a:lnTo>
                    <a:pt x="34" y="4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21" name="Freeform 136"/>
            <p:cNvSpPr>
              <a:spLocks/>
            </p:cNvSpPr>
            <p:nvPr/>
          </p:nvSpPr>
          <p:spPr bwMode="auto">
            <a:xfrm>
              <a:off x="3152" y="1912"/>
              <a:ext cx="36" cy="50"/>
            </a:xfrm>
            <a:custGeom>
              <a:avLst/>
              <a:gdLst>
                <a:gd name="T0" fmla="*/ 10 w 36"/>
                <a:gd name="T1" fmla="*/ 2 h 50"/>
                <a:gd name="T2" fmla="*/ 8 w 36"/>
                <a:gd name="T3" fmla="*/ 0 h 50"/>
                <a:gd name="T4" fmla="*/ 6 w 36"/>
                <a:gd name="T5" fmla="*/ 0 h 50"/>
                <a:gd name="T6" fmla="*/ 4 w 36"/>
                <a:gd name="T7" fmla="*/ 0 h 50"/>
                <a:gd name="T8" fmla="*/ 2 w 36"/>
                <a:gd name="T9" fmla="*/ 0 h 50"/>
                <a:gd name="T10" fmla="*/ 0 w 36"/>
                <a:gd name="T11" fmla="*/ 2 h 50"/>
                <a:gd name="T12" fmla="*/ 0 w 36"/>
                <a:gd name="T13" fmla="*/ 4 h 50"/>
                <a:gd name="T14" fmla="*/ 0 w 36"/>
                <a:gd name="T15" fmla="*/ 6 h 50"/>
                <a:gd name="T16" fmla="*/ 0 w 36"/>
                <a:gd name="T17" fmla="*/ 8 h 50"/>
                <a:gd name="T18" fmla="*/ 25 w 36"/>
                <a:gd name="T19" fmla="*/ 46 h 50"/>
                <a:gd name="T20" fmla="*/ 27 w 36"/>
                <a:gd name="T21" fmla="*/ 48 h 50"/>
                <a:gd name="T22" fmla="*/ 29 w 36"/>
                <a:gd name="T23" fmla="*/ 50 h 50"/>
                <a:gd name="T24" fmla="*/ 31 w 36"/>
                <a:gd name="T25" fmla="*/ 50 h 50"/>
                <a:gd name="T26" fmla="*/ 33 w 36"/>
                <a:gd name="T27" fmla="*/ 48 h 50"/>
                <a:gd name="T28" fmla="*/ 35 w 36"/>
                <a:gd name="T29" fmla="*/ 46 h 50"/>
                <a:gd name="T30" fmla="*/ 36 w 36"/>
                <a:gd name="T31" fmla="*/ 44 h 50"/>
                <a:gd name="T32" fmla="*/ 36 w 36"/>
                <a:gd name="T33" fmla="*/ 42 h 50"/>
                <a:gd name="T34" fmla="*/ 35 w 36"/>
                <a:gd name="T35" fmla="*/ 40 h 50"/>
                <a:gd name="T36" fmla="*/ 10 w 36"/>
                <a:gd name="T37" fmla="*/ 2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50"/>
                <a:gd name="T59" fmla="*/ 36 w 36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50">
                  <a:moveTo>
                    <a:pt x="10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5" y="46"/>
                  </a:lnTo>
                  <a:lnTo>
                    <a:pt x="27" y="48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5" y="4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22" name="Freeform 137"/>
            <p:cNvSpPr>
              <a:spLocks/>
            </p:cNvSpPr>
            <p:nvPr/>
          </p:nvSpPr>
          <p:spPr bwMode="auto">
            <a:xfrm>
              <a:off x="3194" y="1979"/>
              <a:ext cx="38" cy="49"/>
            </a:xfrm>
            <a:custGeom>
              <a:avLst/>
              <a:gdLst>
                <a:gd name="T0" fmla="*/ 12 w 38"/>
                <a:gd name="T1" fmla="*/ 2 h 49"/>
                <a:gd name="T2" fmla="*/ 10 w 38"/>
                <a:gd name="T3" fmla="*/ 0 h 49"/>
                <a:gd name="T4" fmla="*/ 8 w 38"/>
                <a:gd name="T5" fmla="*/ 0 h 49"/>
                <a:gd name="T6" fmla="*/ 6 w 38"/>
                <a:gd name="T7" fmla="*/ 0 h 49"/>
                <a:gd name="T8" fmla="*/ 4 w 38"/>
                <a:gd name="T9" fmla="*/ 0 h 49"/>
                <a:gd name="T10" fmla="*/ 2 w 38"/>
                <a:gd name="T11" fmla="*/ 2 h 49"/>
                <a:gd name="T12" fmla="*/ 0 w 38"/>
                <a:gd name="T13" fmla="*/ 4 h 49"/>
                <a:gd name="T14" fmla="*/ 0 w 38"/>
                <a:gd name="T15" fmla="*/ 6 h 49"/>
                <a:gd name="T16" fmla="*/ 2 w 38"/>
                <a:gd name="T17" fmla="*/ 7 h 49"/>
                <a:gd name="T18" fmla="*/ 27 w 38"/>
                <a:gd name="T19" fmla="*/ 47 h 49"/>
                <a:gd name="T20" fmla="*/ 29 w 38"/>
                <a:gd name="T21" fmla="*/ 49 h 49"/>
                <a:gd name="T22" fmla="*/ 31 w 38"/>
                <a:gd name="T23" fmla="*/ 49 h 49"/>
                <a:gd name="T24" fmla="*/ 32 w 38"/>
                <a:gd name="T25" fmla="*/ 49 h 49"/>
                <a:gd name="T26" fmla="*/ 34 w 38"/>
                <a:gd name="T27" fmla="*/ 49 h 49"/>
                <a:gd name="T28" fmla="*/ 36 w 38"/>
                <a:gd name="T29" fmla="*/ 47 h 49"/>
                <a:gd name="T30" fmla="*/ 38 w 38"/>
                <a:gd name="T31" fmla="*/ 45 h 49"/>
                <a:gd name="T32" fmla="*/ 38 w 38"/>
                <a:gd name="T33" fmla="*/ 44 h 49"/>
                <a:gd name="T34" fmla="*/ 36 w 38"/>
                <a:gd name="T35" fmla="*/ 42 h 49"/>
                <a:gd name="T36" fmla="*/ 12 w 38"/>
                <a:gd name="T37" fmla="*/ 2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49"/>
                <a:gd name="T59" fmla="*/ 38 w 38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49">
                  <a:moveTo>
                    <a:pt x="12" y="2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27" y="47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2" y="49"/>
                  </a:lnTo>
                  <a:lnTo>
                    <a:pt x="34" y="49"/>
                  </a:lnTo>
                  <a:lnTo>
                    <a:pt x="36" y="47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6" y="4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23" name="Freeform 138"/>
            <p:cNvSpPr>
              <a:spLocks/>
            </p:cNvSpPr>
            <p:nvPr/>
          </p:nvSpPr>
          <p:spPr bwMode="auto">
            <a:xfrm>
              <a:off x="3238" y="2045"/>
              <a:ext cx="36" cy="50"/>
            </a:xfrm>
            <a:custGeom>
              <a:avLst/>
              <a:gdLst>
                <a:gd name="T0" fmla="*/ 11 w 36"/>
                <a:gd name="T1" fmla="*/ 4 h 50"/>
                <a:gd name="T2" fmla="*/ 9 w 36"/>
                <a:gd name="T3" fmla="*/ 2 h 50"/>
                <a:gd name="T4" fmla="*/ 7 w 36"/>
                <a:gd name="T5" fmla="*/ 0 h 50"/>
                <a:gd name="T6" fmla="*/ 6 w 36"/>
                <a:gd name="T7" fmla="*/ 0 h 50"/>
                <a:gd name="T8" fmla="*/ 4 w 36"/>
                <a:gd name="T9" fmla="*/ 2 h 50"/>
                <a:gd name="T10" fmla="*/ 2 w 36"/>
                <a:gd name="T11" fmla="*/ 4 h 50"/>
                <a:gd name="T12" fmla="*/ 0 w 36"/>
                <a:gd name="T13" fmla="*/ 6 h 50"/>
                <a:gd name="T14" fmla="*/ 0 w 36"/>
                <a:gd name="T15" fmla="*/ 8 h 50"/>
                <a:gd name="T16" fmla="*/ 2 w 36"/>
                <a:gd name="T17" fmla="*/ 10 h 50"/>
                <a:gd name="T18" fmla="*/ 26 w 36"/>
                <a:gd name="T19" fmla="*/ 48 h 50"/>
                <a:gd name="T20" fmla="*/ 28 w 36"/>
                <a:gd name="T21" fmla="*/ 50 h 50"/>
                <a:gd name="T22" fmla="*/ 30 w 36"/>
                <a:gd name="T23" fmla="*/ 50 h 50"/>
                <a:gd name="T24" fmla="*/ 32 w 36"/>
                <a:gd name="T25" fmla="*/ 50 h 50"/>
                <a:gd name="T26" fmla="*/ 34 w 36"/>
                <a:gd name="T27" fmla="*/ 50 h 50"/>
                <a:gd name="T28" fmla="*/ 36 w 36"/>
                <a:gd name="T29" fmla="*/ 48 h 50"/>
                <a:gd name="T30" fmla="*/ 36 w 36"/>
                <a:gd name="T31" fmla="*/ 46 h 50"/>
                <a:gd name="T32" fmla="*/ 36 w 36"/>
                <a:gd name="T33" fmla="*/ 44 h 50"/>
                <a:gd name="T34" fmla="*/ 36 w 36"/>
                <a:gd name="T35" fmla="*/ 42 h 50"/>
                <a:gd name="T36" fmla="*/ 11 w 36"/>
                <a:gd name="T37" fmla="*/ 4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50"/>
                <a:gd name="T59" fmla="*/ 36 w 36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50">
                  <a:moveTo>
                    <a:pt x="11" y="4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24" name="Freeform 139"/>
            <p:cNvSpPr>
              <a:spLocks/>
            </p:cNvSpPr>
            <p:nvPr/>
          </p:nvSpPr>
          <p:spPr bwMode="auto">
            <a:xfrm>
              <a:off x="3282" y="2112"/>
              <a:ext cx="36" cy="51"/>
            </a:xfrm>
            <a:custGeom>
              <a:avLst/>
              <a:gdLst>
                <a:gd name="T0" fmla="*/ 11 w 36"/>
                <a:gd name="T1" fmla="*/ 4 h 51"/>
                <a:gd name="T2" fmla="*/ 9 w 36"/>
                <a:gd name="T3" fmla="*/ 2 h 51"/>
                <a:gd name="T4" fmla="*/ 7 w 36"/>
                <a:gd name="T5" fmla="*/ 0 h 51"/>
                <a:gd name="T6" fmla="*/ 5 w 36"/>
                <a:gd name="T7" fmla="*/ 0 h 51"/>
                <a:gd name="T8" fmla="*/ 3 w 36"/>
                <a:gd name="T9" fmla="*/ 2 h 51"/>
                <a:gd name="T10" fmla="*/ 1 w 36"/>
                <a:gd name="T11" fmla="*/ 4 h 51"/>
                <a:gd name="T12" fmla="*/ 0 w 36"/>
                <a:gd name="T13" fmla="*/ 6 h 51"/>
                <a:gd name="T14" fmla="*/ 0 w 36"/>
                <a:gd name="T15" fmla="*/ 8 h 51"/>
                <a:gd name="T16" fmla="*/ 1 w 36"/>
                <a:gd name="T17" fmla="*/ 9 h 51"/>
                <a:gd name="T18" fmla="*/ 26 w 36"/>
                <a:gd name="T19" fmla="*/ 47 h 51"/>
                <a:gd name="T20" fmla="*/ 28 w 36"/>
                <a:gd name="T21" fmla="*/ 49 h 51"/>
                <a:gd name="T22" fmla="*/ 30 w 36"/>
                <a:gd name="T23" fmla="*/ 51 h 51"/>
                <a:gd name="T24" fmla="*/ 32 w 36"/>
                <a:gd name="T25" fmla="*/ 51 h 51"/>
                <a:gd name="T26" fmla="*/ 34 w 36"/>
                <a:gd name="T27" fmla="*/ 49 h 51"/>
                <a:gd name="T28" fmla="*/ 36 w 36"/>
                <a:gd name="T29" fmla="*/ 47 h 51"/>
                <a:gd name="T30" fmla="*/ 36 w 36"/>
                <a:gd name="T31" fmla="*/ 46 h 51"/>
                <a:gd name="T32" fmla="*/ 36 w 36"/>
                <a:gd name="T33" fmla="*/ 44 h 51"/>
                <a:gd name="T34" fmla="*/ 36 w 36"/>
                <a:gd name="T35" fmla="*/ 42 h 51"/>
                <a:gd name="T36" fmla="*/ 11 w 36"/>
                <a:gd name="T37" fmla="*/ 4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51"/>
                <a:gd name="T59" fmla="*/ 36 w 36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51">
                  <a:moveTo>
                    <a:pt x="11" y="4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26" y="47"/>
                  </a:lnTo>
                  <a:lnTo>
                    <a:pt x="28" y="49"/>
                  </a:lnTo>
                  <a:lnTo>
                    <a:pt x="30" y="51"/>
                  </a:lnTo>
                  <a:lnTo>
                    <a:pt x="32" y="51"/>
                  </a:lnTo>
                  <a:lnTo>
                    <a:pt x="34" y="49"/>
                  </a:lnTo>
                  <a:lnTo>
                    <a:pt x="36" y="47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25" name="Freeform 140"/>
            <p:cNvSpPr>
              <a:spLocks/>
            </p:cNvSpPr>
            <p:nvPr/>
          </p:nvSpPr>
          <p:spPr bwMode="auto">
            <a:xfrm>
              <a:off x="3325" y="2180"/>
              <a:ext cx="36" cy="50"/>
            </a:xfrm>
            <a:custGeom>
              <a:avLst/>
              <a:gdLst>
                <a:gd name="T0" fmla="*/ 12 w 36"/>
                <a:gd name="T1" fmla="*/ 2 h 50"/>
                <a:gd name="T2" fmla="*/ 10 w 36"/>
                <a:gd name="T3" fmla="*/ 0 h 50"/>
                <a:gd name="T4" fmla="*/ 8 w 36"/>
                <a:gd name="T5" fmla="*/ 0 h 50"/>
                <a:gd name="T6" fmla="*/ 6 w 36"/>
                <a:gd name="T7" fmla="*/ 0 h 50"/>
                <a:gd name="T8" fmla="*/ 4 w 36"/>
                <a:gd name="T9" fmla="*/ 0 h 50"/>
                <a:gd name="T10" fmla="*/ 2 w 36"/>
                <a:gd name="T11" fmla="*/ 2 h 50"/>
                <a:gd name="T12" fmla="*/ 0 w 36"/>
                <a:gd name="T13" fmla="*/ 4 h 50"/>
                <a:gd name="T14" fmla="*/ 0 w 36"/>
                <a:gd name="T15" fmla="*/ 6 h 50"/>
                <a:gd name="T16" fmla="*/ 2 w 36"/>
                <a:gd name="T17" fmla="*/ 8 h 50"/>
                <a:gd name="T18" fmla="*/ 27 w 36"/>
                <a:gd name="T19" fmla="*/ 46 h 50"/>
                <a:gd name="T20" fmla="*/ 29 w 36"/>
                <a:gd name="T21" fmla="*/ 48 h 50"/>
                <a:gd name="T22" fmla="*/ 31 w 36"/>
                <a:gd name="T23" fmla="*/ 50 h 50"/>
                <a:gd name="T24" fmla="*/ 33 w 36"/>
                <a:gd name="T25" fmla="*/ 50 h 50"/>
                <a:gd name="T26" fmla="*/ 35 w 36"/>
                <a:gd name="T27" fmla="*/ 48 h 50"/>
                <a:gd name="T28" fmla="*/ 36 w 36"/>
                <a:gd name="T29" fmla="*/ 46 h 50"/>
                <a:gd name="T30" fmla="*/ 36 w 36"/>
                <a:gd name="T31" fmla="*/ 44 h 50"/>
                <a:gd name="T32" fmla="*/ 36 w 36"/>
                <a:gd name="T33" fmla="*/ 42 h 50"/>
                <a:gd name="T34" fmla="*/ 36 w 36"/>
                <a:gd name="T35" fmla="*/ 40 h 50"/>
                <a:gd name="T36" fmla="*/ 12 w 36"/>
                <a:gd name="T37" fmla="*/ 2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50"/>
                <a:gd name="T59" fmla="*/ 36 w 36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50">
                  <a:moveTo>
                    <a:pt x="12" y="2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7" y="46"/>
                  </a:lnTo>
                  <a:lnTo>
                    <a:pt x="29" y="48"/>
                  </a:lnTo>
                  <a:lnTo>
                    <a:pt x="31" y="50"/>
                  </a:lnTo>
                  <a:lnTo>
                    <a:pt x="33" y="50"/>
                  </a:lnTo>
                  <a:lnTo>
                    <a:pt x="35" y="48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4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26" name="Freeform 141"/>
            <p:cNvSpPr>
              <a:spLocks/>
            </p:cNvSpPr>
            <p:nvPr/>
          </p:nvSpPr>
          <p:spPr bwMode="auto">
            <a:xfrm>
              <a:off x="3369" y="2247"/>
              <a:ext cx="36" cy="49"/>
            </a:xfrm>
            <a:custGeom>
              <a:avLst/>
              <a:gdLst>
                <a:gd name="T0" fmla="*/ 10 w 36"/>
                <a:gd name="T1" fmla="*/ 2 h 49"/>
                <a:gd name="T2" fmla="*/ 8 w 36"/>
                <a:gd name="T3" fmla="*/ 0 h 49"/>
                <a:gd name="T4" fmla="*/ 6 w 36"/>
                <a:gd name="T5" fmla="*/ 0 h 49"/>
                <a:gd name="T6" fmla="*/ 4 w 36"/>
                <a:gd name="T7" fmla="*/ 0 h 49"/>
                <a:gd name="T8" fmla="*/ 2 w 36"/>
                <a:gd name="T9" fmla="*/ 0 h 49"/>
                <a:gd name="T10" fmla="*/ 0 w 36"/>
                <a:gd name="T11" fmla="*/ 2 h 49"/>
                <a:gd name="T12" fmla="*/ 0 w 36"/>
                <a:gd name="T13" fmla="*/ 4 h 49"/>
                <a:gd name="T14" fmla="*/ 0 w 36"/>
                <a:gd name="T15" fmla="*/ 6 h 49"/>
                <a:gd name="T16" fmla="*/ 0 w 36"/>
                <a:gd name="T17" fmla="*/ 8 h 49"/>
                <a:gd name="T18" fmla="*/ 25 w 36"/>
                <a:gd name="T19" fmla="*/ 47 h 49"/>
                <a:gd name="T20" fmla="*/ 27 w 36"/>
                <a:gd name="T21" fmla="*/ 49 h 49"/>
                <a:gd name="T22" fmla="*/ 29 w 36"/>
                <a:gd name="T23" fmla="*/ 49 h 49"/>
                <a:gd name="T24" fmla="*/ 30 w 36"/>
                <a:gd name="T25" fmla="*/ 49 h 49"/>
                <a:gd name="T26" fmla="*/ 32 w 36"/>
                <a:gd name="T27" fmla="*/ 49 h 49"/>
                <a:gd name="T28" fmla="*/ 34 w 36"/>
                <a:gd name="T29" fmla="*/ 47 h 49"/>
                <a:gd name="T30" fmla="*/ 36 w 36"/>
                <a:gd name="T31" fmla="*/ 46 h 49"/>
                <a:gd name="T32" fmla="*/ 36 w 36"/>
                <a:gd name="T33" fmla="*/ 44 h 49"/>
                <a:gd name="T34" fmla="*/ 34 w 36"/>
                <a:gd name="T35" fmla="*/ 42 h 49"/>
                <a:gd name="T36" fmla="*/ 10 w 36"/>
                <a:gd name="T37" fmla="*/ 2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49"/>
                <a:gd name="T59" fmla="*/ 36 w 36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49">
                  <a:moveTo>
                    <a:pt x="10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5" y="47"/>
                  </a:lnTo>
                  <a:lnTo>
                    <a:pt x="27" y="49"/>
                  </a:lnTo>
                  <a:lnTo>
                    <a:pt x="29" y="49"/>
                  </a:lnTo>
                  <a:lnTo>
                    <a:pt x="30" y="49"/>
                  </a:lnTo>
                  <a:lnTo>
                    <a:pt x="32" y="49"/>
                  </a:lnTo>
                  <a:lnTo>
                    <a:pt x="34" y="47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4" y="4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27" name="Freeform 142"/>
            <p:cNvSpPr>
              <a:spLocks/>
            </p:cNvSpPr>
            <p:nvPr/>
          </p:nvSpPr>
          <p:spPr bwMode="auto">
            <a:xfrm>
              <a:off x="3413" y="2313"/>
              <a:ext cx="36" cy="50"/>
            </a:xfrm>
            <a:custGeom>
              <a:avLst/>
              <a:gdLst>
                <a:gd name="T0" fmla="*/ 9 w 36"/>
                <a:gd name="T1" fmla="*/ 4 h 50"/>
                <a:gd name="T2" fmla="*/ 7 w 36"/>
                <a:gd name="T3" fmla="*/ 2 h 50"/>
                <a:gd name="T4" fmla="*/ 5 w 36"/>
                <a:gd name="T5" fmla="*/ 0 h 50"/>
                <a:gd name="T6" fmla="*/ 4 w 36"/>
                <a:gd name="T7" fmla="*/ 0 h 50"/>
                <a:gd name="T8" fmla="*/ 2 w 36"/>
                <a:gd name="T9" fmla="*/ 2 h 50"/>
                <a:gd name="T10" fmla="*/ 0 w 36"/>
                <a:gd name="T11" fmla="*/ 4 h 50"/>
                <a:gd name="T12" fmla="*/ 0 w 36"/>
                <a:gd name="T13" fmla="*/ 6 h 50"/>
                <a:gd name="T14" fmla="*/ 0 w 36"/>
                <a:gd name="T15" fmla="*/ 8 h 50"/>
                <a:gd name="T16" fmla="*/ 0 w 36"/>
                <a:gd name="T17" fmla="*/ 10 h 50"/>
                <a:gd name="T18" fmla="*/ 24 w 36"/>
                <a:gd name="T19" fmla="*/ 48 h 50"/>
                <a:gd name="T20" fmla="*/ 26 w 36"/>
                <a:gd name="T21" fmla="*/ 50 h 50"/>
                <a:gd name="T22" fmla="*/ 28 w 36"/>
                <a:gd name="T23" fmla="*/ 50 h 50"/>
                <a:gd name="T24" fmla="*/ 30 w 36"/>
                <a:gd name="T25" fmla="*/ 50 h 50"/>
                <a:gd name="T26" fmla="*/ 32 w 36"/>
                <a:gd name="T27" fmla="*/ 50 h 50"/>
                <a:gd name="T28" fmla="*/ 34 w 36"/>
                <a:gd name="T29" fmla="*/ 48 h 50"/>
                <a:gd name="T30" fmla="*/ 36 w 36"/>
                <a:gd name="T31" fmla="*/ 46 h 50"/>
                <a:gd name="T32" fmla="*/ 36 w 36"/>
                <a:gd name="T33" fmla="*/ 44 h 50"/>
                <a:gd name="T34" fmla="*/ 34 w 36"/>
                <a:gd name="T35" fmla="*/ 42 h 50"/>
                <a:gd name="T36" fmla="*/ 9 w 36"/>
                <a:gd name="T37" fmla="*/ 4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50"/>
                <a:gd name="T59" fmla="*/ 36 w 36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50">
                  <a:moveTo>
                    <a:pt x="9" y="4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4" y="48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4" y="4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28" name="Freeform 143"/>
            <p:cNvSpPr>
              <a:spLocks/>
            </p:cNvSpPr>
            <p:nvPr/>
          </p:nvSpPr>
          <p:spPr bwMode="auto">
            <a:xfrm>
              <a:off x="3456" y="2380"/>
              <a:ext cx="37" cy="49"/>
            </a:xfrm>
            <a:custGeom>
              <a:avLst/>
              <a:gdLst>
                <a:gd name="T0" fmla="*/ 10 w 37"/>
                <a:gd name="T1" fmla="*/ 4 h 49"/>
                <a:gd name="T2" fmla="*/ 8 w 37"/>
                <a:gd name="T3" fmla="*/ 2 h 49"/>
                <a:gd name="T4" fmla="*/ 6 w 37"/>
                <a:gd name="T5" fmla="*/ 0 h 49"/>
                <a:gd name="T6" fmla="*/ 4 w 37"/>
                <a:gd name="T7" fmla="*/ 0 h 49"/>
                <a:gd name="T8" fmla="*/ 2 w 37"/>
                <a:gd name="T9" fmla="*/ 2 h 49"/>
                <a:gd name="T10" fmla="*/ 0 w 37"/>
                <a:gd name="T11" fmla="*/ 4 h 49"/>
                <a:gd name="T12" fmla="*/ 0 w 37"/>
                <a:gd name="T13" fmla="*/ 6 h 49"/>
                <a:gd name="T14" fmla="*/ 0 w 37"/>
                <a:gd name="T15" fmla="*/ 8 h 49"/>
                <a:gd name="T16" fmla="*/ 0 w 37"/>
                <a:gd name="T17" fmla="*/ 10 h 49"/>
                <a:gd name="T18" fmla="*/ 25 w 37"/>
                <a:gd name="T19" fmla="*/ 48 h 49"/>
                <a:gd name="T20" fmla="*/ 27 w 37"/>
                <a:gd name="T21" fmla="*/ 49 h 49"/>
                <a:gd name="T22" fmla="*/ 29 w 37"/>
                <a:gd name="T23" fmla="*/ 49 h 49"/>
                <a:gd name="T24" fmla="*/ 31 w 37"/>
                <a:gd name="T25" fmla="*/ 49 h 49"/>
                <a:gd name="T26" fmla="*/ 33 w 37"/>
                <a:gd name="T27" fmla="*/ 49 h 49"/>
                <a:gd name="T28" fmla="*/ 35 w 37"/>
                <a:gd name="T29" fmla="*/ 48 h 49"/>
                <a:gd name="T30" fmla="*/ 37 w 37"/>
                <a:gd name="T31" fmla="*/ 46 h 49"/>
                <a:gd name="T32" fmla="*/ 37 w 37"/>
                <a:gd name="T33" fmla="*/ 44 h 49"/>
                <a:gd name="T34" fmla="*/ 35 w 37"/>
                <a:gd name="T35" fmla="*/ 42 h 49"/>
                <a:gd name="T36" fmla="*/ 10 w 37"/>
                <a:gd name="T37" fmla="*/ 4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49"/>
                <a:gd name="T59" fmla="*/ 37 w 37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49">
                  <a:moveTo>
                    <a:pt x="10" y="4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3" y="49"/>
                  </a:lnTo>
                  <a:lnTo>
                    <a:pt x="35" y="48"/>
                  </a:lnTo>
                  <a:lnTo>
                    <a:pt x="37" y="46"/>
                  </a:lnTo>
                  <a:lnTo>
                    <a:pt x="37" y="44"/>
                  </a:lnTo>
                  <a:lnTo>
                    <a:pt x="35" y="42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29" name="Freeform 144"/>
            <p:cNvSpPr>
              <a:spLocks/>
            </p:cNvSpPr>
            <p:nvPr/>
          </p:nvSpPr>
          <p:spPr bwMode="auto">
            <a:xfrm>
              <a:off x="3498" y="2448"/>
              <a:ext cx="38" cy="50"/>
            </a:xfrm>
            <a:custGeom>
              <a:avLst/>
              <a:gdLst>
                <a:gd name="T0" fmla="*/ 12 w 38"/>
                <a:gd name="T1" fmla="*/ 2 h 50"/>
                <a:gd name="T2" fmla="*/ 10 w 38"/>
                <a:gd name="T3" fmla="*/ 0 h 50"/>
                <a:gd name="T4" fmla="*/ 8 w 38"/>
                <a:gd name="T5" fmla="*/ 0 h 50"/>
                <a:gd name="T6" fmla="*/ 6 w 38"/>
                <a:gd name="T7" fmla="*/ 0 h 50"/>
                <a:gd name="T8" fmla="*/ 4 w 38"/>
                <a:gd name="T9" fmla="*/ 0 h 50"/>
                <a:gd name="T10" fmla="*/ 2 w 38"/>
                <a:gd name="T11" fmla="*/ 2 h 50"/>
                <a:gd name="T12" fmla="*/ 0 w 38"/>
                <a:gd name="T13" fmla="*/ 4 h 50"/>
                <a:gd name="T14" fmla="*/ 0 w 38"/>
                <a:gd name="T15" fmla="*/ 6 h 50"/>
                <a:gd name="T16" fmla="*/ 2 w 38"/>
                <a:gd name="T17" fmla="*/ 8 h 50"/>
                <a:gd name="T18" fmla="*/ 27 w 38"/>
                <a:gd name="T19" fmla="*/ 46 h 50"/>
                <a:gd name="T20" fmla="*/ 29 w 38"/>
                <a:gd name="T21" fmla="*/ 48 h 50"/>
                <a:gd name="T22" fmla="*/ 31 w 38"/>
                <a:gd name="T23" fmla="*/ 50 h 50"/>
                <a:gd name="T24" fmla="*/ 33 w 38"/>
                <a:gd name="T25" fmla="*/ 50 h 50"/>
                <a:gd name="T26" fmla="*/ 35 w 38"/>
                <a:gd name="T27" fmla="*/ 48 h 50"/>
                <a:gd name="T28" fmla="*/ 36 w 38"/>
                <a:gd name="T29" fmla="*/ 46 h 50"/>
                <a:gd name="T30" fmla="*/ 38 w 38"/>
                <a:gd name="T31" fmla="*/ 44 h 50"/>
                <a:gd name="T32" fmla="*/ 38 w 38"/>
                <a:gd name="T33" fmla="*/ 42 h 50"/>
                <a:gd name="T34" fmla="*/ 36 w 38"/>
                <a:gd name="T35" fmla="*/ 40 h 50"/>
                <a:gd name="T36" fmla="*/ 12 w 38"/>
                <a:gd name="T37" fmla="*/ 2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50"/>
                <a:gd name="T59" fmla="*/ 38 w 38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50">
                  <a:moveTo>
                    <a:pt x="12" y="2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7" y="46"/>
                  </a:lnTo>
                  <a:lnTo>
                    <a:pt x="29" y="48"/>
                  </a:lnTo>
                  <a:lnTo>
                    <a:pt x="31" y="50"/>
                  </a:lnTo>
                  <a:lnTo>
                    <a:pt x="33" y="50"/>
                  </a:lnTo>
                  <a:lnTo>
                    <a:pt x="35" y="48"/>
                  </a:lnTo>
                  <a:lnTo>
                    <a:pt x="36" y="46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6" y="4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30" name="Freeform 145"/>
            <p:cNvSpPr>
              <a:spLocks/>
            </p:cNvSpPr>
            <p:nvPr/>
          </p:nvSpPr>
          <p:spPr bwMode="auto">
            <a:xfrm>
              <a:off x="3542" y="2515"/>
              <a:ext cx="36" cy="49"/>
            </a:xfrm>
            <a:custGeom>
              <a:avLst/>
              <a:gdLst>
                <a:gd name="T0" fmla="*/ 11 w 36"/>
                <a:gd name="T1" fmla="*/ 2 h 49"/>
                <a:gd name="T2" fmla="*/ 10 w 36"/>
                <a:gd name="T3" fmla="*/ 0 h 49"/>
                <a:gd name="T4" fmla="*/ 8 w 36"/>
                <a:gd name="T5" fmla="*/ 0 h 49"/>
                <a:gd name="T6" fmla="*/ 6 w 36"/>
                <a:gd name="T7" fmla="*/ 0 h 49"/>
                <a:gd name="T8" fmla="*/ 4 w 36"/>
                <a:gd name="T9" fmla="*/ 0 h 49"/>
                <a:gd name="T10" fmla="*/ 2 w 36"/>
                <a:gd name="T11" fmla="*/ 2 h 49"/>
                <a:gd name="T12" fmla="*/ 0 w 36"/>
                <a:gd name="T13" fmla="*/ 4 h 49"/>
                <a:gd name="T14" fmla="*/ 0 w 36"/>
                <a:gd name="T15" fmla="*/ 6 h 49"/>
                <a:gd name="T16" fmla="*/ 2 w 36"/>
                <a:gd name="T17" fmla="*/ 8 h 49"/>
                <a:gd name="T18" fmla="*/ 27 w 36"/>
                <a:gd name="T19" fmla="*/ 46 h 49"/>
                <a:gd name="T20" fmla="*/ 29 w 36"/>
                <a:gd name="T21" fmla="*/ 48 h 49"/>
                <a:gd name="T22" fmla="*/ 30 w 36"/>
                <a:gd name="T23" fmla="*/ 49 h 49"/>
                <a:gd name="T24" fmla="*/ 32 w 36"/>
                <a:gd name="T25" fmla="*/ 49 h 49"/>
                <a:gd name="T26" fmla="*/ 34 w 36"/>
                <a:gd name="T27" fmla="*/ 48 h 49"/>
                <a:gd name="T28" fmla="*/ 36 w 36"/>
                <a:gd name="T29" fmla="*/ 46 h 49"/>
                <a:gd name="T30" fmla="*/ 36 w 36"/>
                <a:gd name="T31" fmla="*/ 44 h 49"/>
                <a:gd name="T32" fmla="*/ 36 w 36"/>
                <a:gd name="T33" fmla="*/ 42 h 49"/>
                <a:gd name="T34" fmla="*/ 36 w 36"/>
                <a:gd name="T35" fmla="*/ 40 h 49"/>
                <a:gd name="T36" fmla="*/ 11 w 36"/>
                <a:gd name="T37" fmla="*/ 2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49"/>
                <a:gd name="T59" fmla="*/ 36 w 36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49">
                  <a:moveTo>
                    <a:pt x="11" y="2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7" y="46"/>
                  </a:lnTo>
                  <a:lnTo>
                    <a:pt x="29" y="48"/>
                  </a:lnTo>
                  <a:lnTo>
                    <a:pt x="30" y="49"/>
                  </a:lnTo>
                  <a:lnTo>
                    <a:pt x="32" y="49"/>
                  </a:lnTo>
                  <a:lnTo>
                    <a:pt x="34" y="48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4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31" name="Freeform 146"/>
            <p:cNvSpPr>
              <a:spLocks/>
            </p:cNvSpPr>
            <p:nvPr/>
          </p:nvSpPr>
          <p:spPr bwMode="auto">
            <a:xfrm>
              <a:off x="3586" y="2582"/>
              <a:ext cx="36" cy="49"/>
            </a:xfrm>
            <a:custGeom>
              <a:avLst/>
              <a:gdLst>
                <a:gd name="T0" fmla="*/ 11 w 36"/>
                <a:gd name="T1" fmla="*/ 3 h 49"/>
                <a:gd name="T2" fmla="*/ 9 w 36"/>
                <a:gd name="T3" fmla="*/ 1 h 49"/>
                <a:gd name="T4" fmla="*/ 7 w 36"/>
                <a:gd name="T5" fmla="*/ 0 h 49"/>
                <a:gd name="T6" fmla="*/ 5 w 36"/>
                <a:gd name="T7" fmla="*/ 0 h 49"/>
                <a:gd name="T8" fmla="*/ 4 w 36"/>
                <a:gd name="T9" fmla="*/ 1 h 49"/>
                <a:gd name="T10" fmla="*/ 2 w 36"/>
                <a:gd name="T11" fmla="*/ 3 h 49"/>
                <a:gd name="T12" fmla="*/ 0 w 36"/>
                <a:gd name="T13" fmla="*/ 5 h 49"/>
                <a:gd name="T14" fmla="*/ 0 w 36"/>
                <a:gd name="T15" fmla="*/ 7 h 49"/>
                <a:gd name="T16" fmla="*/ 2 w 36"/>
                <a:gd name="T17" fmla="*/ 9 h 49"/>
                <a:gd name="T18" fmla="*/ 26 w 36"/>
                <a:gd name="T19" fmla="*/ 47 h 49"/>
                <a:gd name="T20" fmla="*/ 28 w 36"/>
                <a:gd name="T21" fmla="*/ 49 h 49"/>
                <a:gd name="T22" fmla="*/ 30 w 36"/>
                <a:gd name="T23" fmla="*/ 49 h 49"/>
                <a:gd name="T24" fmla="*/ 32 w 36"/>
                <a:gd name="T25" fmla="*/ 49 h 49"/>
                <a:gd name="T26" fmla="*/ 34 w 36"/>
                <a:gd name="T27" fmla="*/ 49 h 49"/>
                <a:gd name="T28" fmla="*/ 36 w 36"/>
                <a:gd name="T29" fmla="*/ 47 h 49"/>
                <a:gd name="T30" fmla="*/ 36 w 36"/>
                <a:gd name="T31" fmla="*/ 45 h 49"/>
                <a:gd name="T32" fmla="*/ 36 w 36"/>
                <a:gd name="T33" fmla="*/ 43 h 49"/>
                <a:gd name="T34" fmla="*/ 36 w 36"/>
                <a:gd name="T35" fmla="*/ 41 h 49"/>
                <a:gd name="T36" fmla="*/ 11 w 36"/>
                <a:gd name="T37" fmla="*/ 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49"/>
                <a:gd name="T59" fmla="*/ 36 w 36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49">
                  <a:moveTo>
                    <a:pt x="11" y="3"/>
                  </a:move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26" y="47"/>
                  </a:lnTo>
                  <a:lnTo>
                    <a:pt x="28" y="49"/>
                  </a:lnTo>
                  <a:lnTo>
                    <a:pt x="30" y="49"/>
                  </a:lnTo>
                  <a:lnTo>
                    <a:pt x="32" y="49"/>
                  </a:lnTo>
                  <a:lnTo>
                    <a:pt x="34" y="49"/>
                  </a:lnTo>
                  <a:lnTo>
                    <a:pt x="36" y="47"/>
                  </a:lnTo>
                  <a:lnTo>
                    <a:pt x="36" y="45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32" name="Freeform 147"/>
            <p:cNvSpPr>
              <a:spLocks/>
            </p:cNvSpPr>
            <p:nvPr/>
          </p:nvSpPr>
          <p:spPr bwMode="auto">
            <a:xfrm>
              <a:off x="3629" y="2648"/>
              <a:ext cx="37" cy="50"/>
            </a:xfrm>
            <a:custGeom>
              <a:avLst/>
              <a:gdLst>
                <a:gd name="T0" fmla="*/ 12 w 37"/>
                <a:gd name="T1" fmla="*/ 4 h 50"/>
                <a:gd name="T2" fmla="*/ 10 w 37"/>
                <a:gd name="T3" fmla="*/ 2 h 50"/>
                <a:gd name="T4" fmla="*/ 8 w 37"/>
                <a:gd name="T5" fmla="*/ 0 h 50"/>
                <a:gd name="T6" fmla="*/ 6 w 37"/>
                <a:gd name="T7" fmla="*/ 0 h 50"/>
                <a:gd name="T8" fmla="*/ 4 w 37"/>
                <a:gd name="T9" fmla="*/ 2 h 50"/>
                <a:gd name="T10" fmla="*/ 2 w 37"/>
                <a:gd name="T11" fmla="*/ 4 h 50"/>
                <a:gd name="T12" fmla="*/ 0 w 37"/>
                <a:gd name="T13" fmla="*/ 6 h 50"/>
                <a:gd name="T14" fmla="*/ 0 w 37"/>
                <a:gd name="T15" fmla="*/ 8 h 50"/>
                <a:gd name="T16" fmla="*/ 2 w 37"/>
                <a:gd name="T17" fmla="*/ 10 h 50"/>
                <a:gd name="T18" fmla="*/ 27 w 37"/>
                <a:gd name="T19" fmla="*/ 48 h 50"/>
                <a:gd name="T20" fmla="*/ 29 w 37"/>
                <a:gd name="T21" fmla="*/ 50 h 50"/>
                <a:gd name="T22" fmla="*/ 31 w 37"/>
                <a:gd name="T23" fmla="*/ 50 h 50"/>
                <a:gd name="T24" fmla="*/ 33 w 37"/>
                <a:gd name="T25" fmla="*/ 50 h 50"/>
                <a:gd name="T26" fmla="*/ 35 w 37"/>
                <a:gd name="T27" fmla="*/ 50 h 50"/>
                <a:gd name="T28" fmla="*/ 37 w 37"/>
                <a:gd name="T29" fmla="*/ 48 h 50"/>
                <a:gd name="T30" fmla="*/ 37 w 37"/>
                <a:gd name="T31" fmla="*/ 46 h 50"/>
                <a:gd name="T32" fmla="*/ 37 w 37"/>
                <a:gd name="T33" fmla="*/ 44 h 50"/>
                <a:gd name="T34" fmla="*/ 37 w 37"/>
                <a:gd name="T35" fmla="*/ 42 h 50"/>
                <a:gd name="T36" fmla="*/ 12 w 37"/>
                <a:gd name="T37" fmla="*/ 4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50"/>
                <a:gd name="T59" fmla="*/ 37 w 37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50">
                  <a:moveTo>
                    <a:pt x="12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7" y="48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7" y="48"/>
                  </a:lnTo>
                  <a:lnTo>
                    <a:pt x="37" y="46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33" name="Freeform 148"/>
            <p:cNvSpPr>
              <a:spLocks/>
            </p:cNvSpPr>
            <p:nvPr/>
          </p:nvSpPr>
          <p:spPr bwMode="auto">
            <a:xfrm>
              <a:off x="3673" y="2717"/>
              <a:ext cx="36" cy="49"/>
            </a:xfrm>
            <a:custGeom>
              <a:avLst/>
              <a:gdLst>
                <a:gd name="T0" fmla="*/ 10 w 36"/>
                <a:gd name="T1" fmla="*/ 1 h 49"/>
                <a:gd name="T2" fmla="*/ 8 w 36"/>
                <a:gd name="T3" fmla="*/ 0 h 49"/>
                <a:gd name="T4" fmla="*/ 6 w 36"/>
                <a:gd name="T5" fmla="*/ 0 h 49"/>
                <a:gd name="T6" fmla="*/ 4 w 36"/>
                <a:gd name="T7" fmla="*/ 0 h 49"/>
                <a:gd name="T8" fmla="*/ 2 w 36"/>
                <a:gd name="T9" fmla="*/ 0 h 49"/>
                <a:gd name="T10" fmla="*/ 0 w 36"/>
                <a:gd name="T11" fmla="*/ 1 h 49"/>
                <a:gd name="T12" fmla="*/ 0 w 36"/>
                <a:gd name="T13" fmla="*/ 3 h 49"/>
                <a:gd name="T14" fmla="*/ 0 w 36"/>
                <a:gd name="T15" fmla="*/ 5 h 49"/>
                <a:gd name="T16" fmla="*/ 0 w 36"/>
                <a:gd name="T17" fmla="*/ 7 h 49"/>
                <a:gd name="T18" fmla="*/ 25 w 36"/>
                <a:gd name="T19" fmla="*/ 45 h 49"/>
                <a:gd name="T20" fmla="*/ 27 w 36"/>
                <a:gd name="T21" fmla="*/ 47 h 49"/>
                <a:gd name="T22" fmla="*/ 29 w 36"/>
                <a:gd name="T23" fmla="*/ 49 h 49"/>
                <a:gd name="T24" fmla="*/ 31 w 36"/>
                <a:gd name="T25" fmla="*/ 49 h 49"/>
                <a:gd name="T26" fmla="*/ 33 w 36"/>
                <a:gd name="T27" fmla="*/ 47 h 49"/>
                <a:gd name="T28" fmla="*/ 34 w 36"/>
                <a:gd name="T29" fmla="*/ 45 h 49"/>
                <a:gd name="T30" fmla="*/ 36 w 36"/>
                <a:gd name="T31" fmla="*/ 43 h 49"/>
                <a:gd name="T32" fmla="*/ 36 w 36"/>
                <a:gd name="T33" fmla="*/ 41 h 49"/>
                <a:gd name="T34" fmla="*/ 34 w 36"/>
                <a:gd name="T35" fmla="*/ 39 h 49"/>
                <a:gd name="T36" fmla="*/ 10 w 36"/>
                <a:gd name="T37" fmla="*/ 1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49"/>
                <a:gd name="T59" fmla="*/ 36 w 36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49">
                  <a:moveTo>
                    <a:pt x="10" y="1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5" y="45"/>
                  </a:lnTo>
                  <a:lnTo>
                    <a:pt x="27" y="47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4" y="45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34" name="Freeform 149"/>
            <p:cNvSpPr>
              <a:spLocks/>
            </p:cNvSpPr>
            <p:nvPr/>
          </p:nvSpPr>
          <p:spPr bwMode="auto">
            <a:xfrm>
              <a:off x="3717" y="2783"/>
              <a:ext cx="36" cy="50"/>
            </a:xfrm>
            <a:custGeom>
              <a:avLst/>
              <a:gdLst>
                <a:gd name="T0" fmla="*/ 9 w 36"/>
                <a:gd name="T1" fmla="*/ 2 h 50"/>
                <a:gd name="T2" fmla="*/ 8 w 36"/>
                <a:gd name="T3" fmla="*/ 0 h 50"/>
                <a:gd name="T4" fmla="*/ 6 w 36"/>
                <a:gd name="T5" fmla="*/ 0 h 50"/>
                <a:gd name="T6" fmla="*/ 4 w 36"/>
                <a:gd name="T7" fmla="*/ 0 h 50"/>
                <a:gd name="T8" fmla="*/ 2 w 36"/>
                <a:gd name="T9" fmla="*/ 0 h 50"/>
                <a:gd name="T10" fmla="*/ 0 w 36"/>
                <a:gd name="T11" fmla="*/ 2 h 50"/>
                <a:gd name="T12" fmla="*/ 0 w 36"/>
                <a:gd name="T13" fmla="*/ 4 h 50"/>
                <a:gd name="T14" fmla="*/ 0 w 36"/>
                <a:gd name="T15" fmla="*/ 6 h 50"/>
                <a:gd name="T16" fmla="*/ 0 w 36"/>
                <a:gd name="T17" fmla="*/ 8 h 50"/>
                <a:gd name="T18" fmla="*/ 25 w 36"/>
                <a:gd name="T19" fmla="*/ 46 h 50"/>
                <a:gd name="T20" fmla="*/ 27 w 36"/>
                <a:gd name="T21" fmla="*/ 48 h 50"/>
                <a:gd name="T22" fmla="*/ 28 w 36"/>
                <a:gd name="T23" fmla="*/ 50 h 50"/>
                <a:gd name="T24" fmla="*/ 30 w 36"/>
                <a:gd name="T25" fmla="*/ 50 h 50"/>
                <a:gd name="T26" fmla="*/ 32 w 36"/>
                <a:gd name="T27" fmla="*/ 48 h 50"/>
                <a:gd name="T28" fmla="*/ 34 w 36"/>
                <a:gd name="T29" fmla="*/ 46 h 50"/>
                <a:gd name="T30" fmla="*/ 36 w 36"/>
                <a:gd name="T31" fmla="*/ 44 h 50"/>
                <a:gd name="T32" fmla="*/ 36 w 36"/>
                <a:gd name="T33" fmla="*/ 42 h 50"/>
                <a:gd name="T34" fmla="*/ 34 w 36"/>
                <a:gd name="T35" fmla="*/ 40 h 50"/>
                <a:gd name="T36" fmla="*/ 9 w 36"/>
                <a:gd name="T37" fmla="*/ 2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50"/>
                <a:gd name="T59" fmla="*/ 36 w 36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50">
                  <a:moveTo>
                    <a:pt x="9" y="2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5" y="46"/>
                  </a:lnTo>
                  <a:lnTo>
                    <a:pt x="27" y="48"/>
                  </a:lnTo>
                  <a:lnTo>
                    <a:pt x="28" y="50"/>
                  </a:lnTo>
                  <a:lnTo>
                    <a:pt x="30" y="50"/>
                  </a:lnTo>
                  <a:lnTo>
                    <a:pt x="32" y="48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4" y="4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35" name="Freeform 150"/>
            <p:cNvSpPr>
              <a:spLocks/>
            </p:cNvSpPr>
            <p:nvPr/>
          </p:nvSpPr>
          <p:spPr bwMode="auto">
            <a:xfrm>
              <a:off x="3761" y="2850"/>
              <a:ext cx="36" cy="49"/>
            </a:xfrm>
            <a:custGeom>
              <a:avLst/>
              <a:gdLst>
                <a:gd name="T0" fmla="*/ 9 w 36"/>
                <a:gd name="T1" fmla="*/ 2 h 49"/>
                <a:gd name="T2" fmla="*/ 7 w 36"/>
                <a:gd name="T3" fmla="*/ 0 h 49"/>
                <a:gd name="T4" fmla="*/ 5 w 36"/>
                <a:gd name="T5" fmla="*/ 0 h 49"/>
                <a:gd name="T6" fmla="*/ 3 w 36"/>
                <a:gd name="T7" fmla="*/ 0 h 49"/>
                <a:gd name="T8" fmla="*/ 2 w 36"/>
                <a:gd name="T9" fmla="*/ 0 h 49"/>
                <a:gd name="T10" fmla="*/ 0 w 36"/>
                <a:gd name="T11" fmla="*/ 2 h 49"/>
                <a:gd name="T12" fmla="*/ 0 w 36"/>
                <a:gd name="T13" fmla="*/ 3 h 49"/>
                <a:gd name="T14" fmla="*/ 0 w 36"/>
                <a:gd name="T15" fmla="*/ 5 h 49"/>
                <a:gd name="T16" fmla="*/ 0 w 36"/>
                <a:gd name="T17" fmla="*/ 7 h 49"/>
                <a:gd name="T18" fmla="*/ 24 w 36"/>
                <a:gd name="T19" fmla="*/ 47 h 49"/>
                <a:gd name="T20" fmla="*/ 26 w 36"/>
                <a:gd name="T21" fmla="*/ 49 h 49"/>
                <a:gd name="T22" fmla="*/ 28 w 36"/>
                <a:gd name="T23" fmla="*/ 49 h 49"/>
                <a:gd name="T24" fmla="*/ 30 w 36"/>
                <a:gd name="T25" fmla="*/ 49 h 49"/>
                <a:gd name="T26" fmla="*/ 32 w 36"/>
                <a:gd name="T27" fmla="*/ 49 h 49"/>
                <a:gd name="T28" fmla="*/ 34 w 36"/>
                <a:gd name="T29" fmla="*/ 47 h 49"/>
                <a:gd name="T30" fmla="*/ 36 w 36"/>
                <a:gd name="T31" fmla="*/ 45 h 49"/>
                <a:gd name="T32" fmla="*/ 36 w 36"/>
                <a:gd name="T33" fmla="*/ 43 h 49"/>
                <a:gd name="T34" fmla="*/ 34 w 36"/>
                <a:gd name="T35" fmla="*/ 41 h 49"/>
                <a:gd name="T36" fmla="*/ 9 w 36"/>
                <a:gd name="T37" fmla="*/ 2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49"/>
                <a:gd name="T59" fmla="*/ 36 w 36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49">
                  <a:moveTo>
                    <a:pt x="9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4" y="47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30" y="49"/>
                  </a:lnTo>
                  <a:lnTo>
                    <a:pt x="32" y="49"/>
                  </a:lnTo>
                  <a:lnTo>
                    <a:pt x="34" y="47"/>
                  </a:lnTo>
                  <a:lnTo>
                    <a:pt x="36" y="45"/>
                  </a:lnTo>
                  <a:lnTo>
                    <a:pt x="36" y="43"/>
                  </a:lnTo>
                  <a:lnTo>
                    <a:pt x="34" y="41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36" name="Freeform 151"/>
            <p:cNvSpPr>
              <a:spLocks/>
            </p:cNvSpPr>
            <p:nvPr/>
          </p:nvSpPr>
          <p:spPr bwMode="auto">
            <a:xfrm>
              <a:off x="3802" y="2916"/>
              <a:ext cx="14" cy="14"/>
            </a:xfrm>
            <a:custGeom>
              <a:avLst/>
              <a:gdLst>
                <a:gd name="T0" fmla="*/ 12 w 14"/>
                <a:gd name="T1" fmla="*/ 4 h 14"/>
                <a:gd name="T2" fmla="*/ 10 w 14"/>
                <a:gd name="T3" fmla="*/ 2 h 14"/>
                <a:gd name="T4" fmla="*/ 8 w 14"/>
                <a:gd name="T5" fmla="*/ 0 h 14"/>
                <a:gd name="T6" fmla="*/ 6 w 14"/>
                <a:gd name="T7" fmla="*/ 0 h 14"/>
                <a:gd name="T8" fmla="*/ 4 w 14"/>
                <a:gd name="T9" fmla="*/ 2 h 14"/>
                <a:gd name="T10" fmla="*/ 2 w 14"/>
                <a:gd name="T11" fmla="*/ 4 h 14"/>
                <a:gd name="T12" fmla="*/ 0 w 14"/>
                <a:gd name="T13" fmla="*/ 6 h 14"/>
                <a:gd name="T14" fmla="*/ 0 w 14"/>
                <a:gd name="T15" fmla="*/ 8 h 14"/>
                <a:gd name="T16" fmla="*/ 2 w 14"/>
                <a:gd name="T17" fmla="*/ 10 h 14"/>
                <a:gd name="T18" fmla="*/ 4 w 14"/>
                <a:gd name="T19" fmla="*/ 12 h 14"/>
                <a:gd name="T20" fmla="*/ 6 w 14"/>
                <a:gd name="T21" fmla="*/ 12 h 14"/>
                <a:gd name="T22" fmla="*/ 8 w 14"/>
                <a:gd name="T23" fmla="*/ 14 h 14"/>
                <a:gd name="T24" fmla="*/ 8 w 14"/>
                <a:gd name="T25" fmla="*/ 14 h 14"/>
                <a:gd name="T26" fmla="*/ 10 w 14"/>
                <a:gd name="T27" fmla="*/ 12 h 14"/>
                <a:gd name="T28" fmla="*/ 12 w 14"/>
                <a:gd name="T29" fmla="*/ 10 h 14"/>
                <a:gd name="T30" fmla="*/ 14 w 14"/>
                <a:gd name="T31" fmla="*/ 8 h 14"/>
                <a:gd name="T32" fmla="*/ 14 w 14"/>
                <a:gd name="T33" fmla="*/ 8 h 14"/>
                <a:gd name="T34" fmla="*/ 14 w 14"/>
                <a:gd name="T35" fmla="*/ 6 h 14"/>
                <a:gd name="T36" fmla="*/ 12 w 14"/>
                <a:gd name="T37" fmla="*/ 4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4"/>
                <a:gd name="T59" fmla="*/ 14 w 14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4">
                  <a:moveTo>
                    <a:pt x="12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256" name="Group 164"/>
          <p:cNvGrpSpPr>
            <a:grpSpLocks/>
          </p:cNvGrpSpPr>
          <p:nvPr/>
        </p:nvGrpSpPr>
        <p:grpSpPr bwMode="auto">
          <a:xfrm>
            <a:off x="5699125" y="3265488"/>
            <a:ext cx="334963" cy="1319212"/>
            <a:chOff x="3590" y="2057"/>
            <a:chExt cx="211" cy="831"/>
          </a:xfrm>
        </p:grpSpPr>
        <p:sp>
          <p:nvSpPr>
            <p:cNvPr id="265307" name="Freeform 153"/>
            <p:cNvSpPr>
              <a:spLocks/>
            </p:cNvSpPr>
            <p:nvPr/>
          </p:nvSpPr>
          <p:spPr bwMode="auto">
            <a:xfrm>
              <a:off x="3590" y="2057"/>
              <a:ext cx="22" cy="55"/>
            </a:xfrm>
            <a:custGeom>
              <a:avLst/>
              <a:gdLst>
                <a:gd name="T0" fmla="*/ 11 w 22"/>
                <a:gd name="T1" fmla="*/ 5 h 55"/>
                <a:gd name="T2" fmla="*/ 9 w 22"/>
                <a:gd name="T3" fmla="*/ 4 h 55"/>
                <a:gd name="T4" fmla="*/ 7 w 22"/>
                <a:gd name="T5" fmla="*/ 2 h 55"/>
                <a:gd name="T6" fmla="*/ 5 w 22"/>
                <a:gd name="T7" fmla="*/ 0 h 55"/>
                <a:gd name="T8" fmla="*/ 5 w 22"/>
                <a:gd name="T9" fmla="*/ 0 h 55"/>
                <a:gd name="T10" fmla="*/ 3 w 22"/>
                <a:gd name="T11" fmla="*/ 2 h 55"/>
                <a:gd name="T12" fmla="*/ 1 w 22"/>
                <a:gd name="T13" fmla="*/ 4 h 55"/>
                <a:gd name="T14" fmla="*/ 0 w 22"/>
                <a:gd name="T15" fmla="*/ 5 h 55"/>
                <a:gd name="T16" fmla="*/ 0 w 22"/>
                <a:gd name="T17" fmla="*/ 7 h 55"/>
                <a:gd name="T18" fmla="*/ 11 w 22"/>
                <a:gd name="T19" fmla="*/ 51 h 55"/>
                <a:gd name="T20" fmla="*/ 11 w 22"/>
                <a:gd name="T21" fmla="*/ 53 h 55"/>
                <a:gd name="T22" fmla="*/ 13 w 22"/>
                <a:gd name="T23" fmla="*/ 55 h 55"/>
                <a:gd name="T24" fmla="*/ 15 w 22"/>
                <a:gd name="T25" fmla="*/ 55 h 55"/>
                <a:gd name="T26" fmla="*/ 17 w 22"/>
                <a:gd name="T27" fmla="*/ 55 h 55"/>
                <a:gd name="T28" fmla="*/ 19 w 22"/>
                <a:gd name="T29" fmla="*/ 55 h 55"/>
                <a:gd name="T30" fmla="*/ 20 w 22"/>
                <a:gd name="T31" fmla="*/ 53 h 55"/>
                <a:gd name="T32" fmla="*/ 22 w 22"/>
                <a:gd name="T33" fmla="*/ 51 h 55"/>
                <a:gd name="T34" fmla="*/ 22 w 22"/>
                <a:gd name="T35" fmla="*/ 49 h 55"/>
                <a:gd name="T36" fmla="*/ 11 w 22"/>
                <a:gd name="T37" fmla="*/ 5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55"/>
                <a:gd name="T59" fmla="*/ 22 w 22"/>
                <a:gd name="T60" fmla="*/ 55 h 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55">
                  <a:moveTo>
                    <a:pt x="11" y="5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1" y="51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20" y="53"/>
                  </a:lnTo>
                  <a:lnTo>
                    <a:pt x="22" y="51"/>
                  </a:lnTo>
                  <a:lnTo>
                    <a:pt x="22" y="49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08" name="Freeform 154"/>
            <p:cNvSpPr>
              <a:spLocks/>
            </p:cNvSpPr>
            <p:nvPr/>
          </p:nvSpPr>
          <p:spPr bwMode="auto">
            <a:xfrm>
              <a:off x="3609" y="2135"/>
              <a:ext cx="22" cy="55"/>
            </a:xfrm>
            <a:custGeom>
              <a:avLst/>
              <a:gdLst>
                <a:gd name="T0" fmla="*/ 11 w 22"/>
                <a:gd name="T1" fmla="*/ 4 h 55"/>
                <a:gd name="T2" fmla="*/ 9 w 22"/>
                <a:gd name="T3" fmla="*/ 2 h 55"/>
                <a:gd name="T4" fmla="*/ 7 w 22"/>
                <a:gd name="T5" fmla="*/ 0 h 55"/>
                <a:gd name="T6" fmla="*/ 5 w 22"/>
                <a:gd name="T7" fmla="*/ 0 h 55"/>
                <a:gd name="T8" fmla="*/ 3 w 22"/>
                <a:gd name="T9" fmla="*/ 0 h 55"/>
                <a:gd name="T10" fmla="*/ 1 w 22"/>
                <a:gd name="T11" fmla="*/ 0 h 55"/>
                <a:gd name="T12" fmla="*/ 0 w 22"/>
                <a:gd name="T13" fmla="*/ 2 h 55"/>
                <a:gd name="T14" fmla="*/ 0 w 22"/>
                <a:gd name="T15" fmla="*/ 4 h 55"/>
                <a:gd name="T16" fmla="*/ 0 w 22"/>
                <a:gd name="T17" fmla="*/ 5 h 55"/>
                <a:gd name="T18" fmla="*/ 11 w 22"/>
                <a:gd name="T19" fmla="*/ 51 h 55"/>
                <a:gd name="T20" fmla="*/ 11 w 22"/>
                <a:gd name="T21" fmla="*/ 53 h 55"/>
                <a:gd name="T22" fmla="*/ 13 w 22"/>
                <a:gd name="T23" fmla="*/ 55 h 55"/>
                <a:gd name="T24" fmla="*/ 15 w 22"/>
                <a:gd name="T25" fmla="*/ 55 h 55"/>
                <a:gd name="T26" fmla="*/ 17 w 22"/>
                <a:gd name="T27" fmla="*/ 55 h 55"/>
                <a:gd name="T28" fmla="*/ 19 w 22"/>
                <a:gd name="T29" fmla="*/ 55 h 55"/>
                <a:gd name="T30" fmla="*/ 20 w 22"/>
                <a:gd name="T31" fmla="*/ 53 h 55"/>
                <a:gd name="T32" fmla="*/ 22 w 22"/>
                <a:gd name="T33" fmla="*/ 51 h 55"/>
                <a:gd name="T34" fmla="*/ 22 w 22"/>
                <a:gd name="T35" fmla="*/ 49 h 55"/>
                <a:gd name="T36" fmla="*/ 11 w 22"/>
                <a:gd name="T37" fmla="*/ 4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55"/>
                <a:gd name="T59" fmla="*/ 22 w 22"/>
                <a:gd name="T60" fmla="*/ 55 h 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55">
                  <a:moveTo>
                    <a:pt x="11" y="4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1" y="51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20" y="53"/>
                  </a:lnTo>
                  <a:lnTo>
                    <a:pt x="22" y="51"/>
                  </a:lnTo>
                  <a:lnTo>
                    <a:pt x="22" y="49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09" name="Freeform 155"/>
            <p:cNvSpPr>
              <a:spLocks/>
            </p:cNvSpPr>
            <p:nvPr/>
          </p:nvSpPr>
          <p:spPr bwMode="auto">
            <a:xfrm>
              <a:off x="3628" y="2213"/>
              <a:ext cx="22" cy="55"/>
            </a:xfrm>
            <a:custGeom>
              <a:avLst/>
              <a:gdLst>
                <a:gd name="T0" fmla="*/ 11 w 22"/>
                <a:gd name="T1" fmla="*/ 3 h 55"/>
                <a:gd name="T2" fmla="*/ 9 w 22"/>
                <a:gd name="T3" fmla="*/ 2 h 55"/>
                <a:gd name="T4" fmla="*/ 7 w 22"/>
                <a:gd name="T5" fmla="*/ 0 h 55"/>
                <a:gd name="T6" fmla="*/ 5 w 22"/>
                <a:gd name="T7" fmla="*/ 0 h 55"/>
                <a:gd name="T8" fmla="*/ 3 w 22"/>
                <a:gd name="T9" fmla="*/ 0 h 55"/>
                <a:gd name="T10" fmla="*/ 1 w 22"/>
                <a:gd name="T11" fmla="*/ 0 h 55"/>
                <a:gd name="T12" fmla="*/ 0 w 22"/>
                <a:gd name="T13" fmla="*/ 2 h 55"/>
                <a:gd name="T14" fmla="*/ 0 w 22"/>
                <a:gd name="T15" fmla="*/ 3 h 55"/>
                <a:gd name="T16" fmla="*/ 0 w 22"/>
                <a:gd name="T17" fmla="*/ 5 h 55"/>
                <a:gd name="T18" fmla="*/ 11 w 22"/>
                <a:gd name="T19" fmla="*/ 49 h 55"/>
                <a:gd name="T20" fmla="*/ 11 w 22"/>
                <a:gd name="T21" fmla="*/ 51 h 55"/>
                <a:gd name="T22" fmla="*/ 13 w 22"/>
                <a:gd name="T23" fmla="*/ 53 h 55"/>
                <a:gd name="T24" fmla="*/ 15 w 22"/>
                <a:gd name="T25" fmla="*/ 55 h 55"/>
                <a:gd name="T26" fmla="*/ 17 w 22"/>
                <a:gd name="T27" fmla="*/ 55 h 55"/>
                <a:gd name="T28" fmla="*/ 19 w 22"/>
                <a:gd name="T29" fmla="*/ 53 h 55"/>
                <a:gd name="T30" fmla="*/ 20 w 22"/>
                <a:gd name="T31" fmla="*/ 51 h 55"/>
                <a:gd name="T32" fmla="*/ 22 w 22"/>
                <a:gd name="T33" fmla="*/ 49 h 55"/>
                <a:gd name="T34" fmla="*/ 22 w 22"/>
                <a:gd name="T35" fmla="*/ 47 h 55"/>
                <a:gd name="T36" fmla="*/ 11 w 22"/>
                <a:gd name="T37" fmla="*/ 3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55"/>
                <a:gd name="T59" fmla="*/ 22 w 22"/>
                <a:gd name="T60" fmla="*/ 55 h 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55">
                  <a:moveTo>
                    <a:pt x="11" y="3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9" y="53"/>
                  </a:lnTo>
                  <a:lnTo>
                    <a:pt x="20" y="51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10" name="Freeform 156"/>
            <p:cNvSpPr>
              <a:spLocks/>
            </p:cNvSpPr>
            <p:nvPr/>
          </p:nvSpPr>
          <p:spPr bwMode="auto">
            <a:xfrm>
              <a:off x="3647" y="2289"/>
              <a:ext cx="20" cy="57"/>
            </a:xfrm>
            <a:custGeom>
              <a:avLst/>
              <a:gdLst>
                <a:gd name="T0" fmla="*/ 11 w 20"/>
                <a:gd name="T1" fmla="*/ 5 h 57"/>
                <a:gd name="T2" fmla="*/ 9 w 20"/>
                <a:gd name="T3" fmla="*/ 4 h 57"/>
                <a:gd name="T4" fmla="*/ 7 w 20"/>
                <a:gd name="T5" fmla="*/ 2 h 57"/>
                <a:gd name="T6" fmla="*/ 5 w 20"/>
                <a:gd name="T7" fmla="*/ 0 h 57"/>
                <a:gd name="T8" fmla="*/ 3 w 20"/>
                <a:gd name="T9" fmla="*/ 0 h 57"/>
                <a:gd name="T10" fmla="*/ 1 w 20"/>
                <a:gd name="T11" fmla="*/ 2 h 57"/>
                <a:gd name="T12" fmla="*/ 0 w 20"/>
                <a:gd name="T13" fmla="*/ 4 h 57"/>
                <a:gd name="T14" fmla="*/ 0 w 20"/>
                <a:gd name="T15" fmla="*/ 5 h 57"/>
                <a:gd name="T16" fmla="*/ 0 w 20"/>
                <a:gd name="T17" fmla="*/ 7 h 57"/>
                <a:gd name="T18" fmla="*/ 9 w 20"/>
                <a:gd name="T19" fmla="*/ 51 h 57"/>
                <a:gd name="T20" fmla="*/ 11 w 20"/>
                <a:gd name="T21" fmla="*/ 53 h 57"/>
                <a:gd name="T22" fmla="*/ 13 w 20"/>
                <a:gd name="T23" fmla="*/ 55 h 57"/>
                <a:gd name="T24" fmla="*/ 15 w 20"/>
                <a:gd name="T25" fmla="*/ 57 h 57"/>
                <a:gd name="T26" fmla="*/ 17 w 20"/>
                <a:gd name="T27" fmla="*/ 57 h 57"/>
                <a:gd name="T28" fmla="*/ 19 w 20"/>
                <a:gd name="T29" fmla="*/ 55 h 57"/>
                <a:gd name="T30" fmla="*/ 20 w 20"/>
                <a:gd name="T31" fmla="*/ 53 h 57"/>
                <a:gd name="T32" fmla="*/ 20 w 20"/>
                <a:gd name="T33" fmla="*/ 51 h 57"/>
                <a:gd name="T34" fmla="*/ 20 w 20"/>
                <a:gd name="T35" fmla="*/ 49 h 57"/>
                <a:gd name="T36" fmla="*/ 11 w 20"/>
                <a:gd name="T37" fmla="*/ 5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57"/>
                <a:gd name="T59" fmla="*/ 20 w 20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57">
                  <a:moveTo>
                    <a:pt x="11" y="5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9" y="55"/>
                  </a:lnTo>
                  <a:lnTo>
                    <a:pt x="20" y="53"/>
                  </a:lnTo>
                  <a:lnTo>
                    <a:pt x="20" y="51"/>
                  </a:lnTo>
                  <a:lnTo>
                    <a:pt x="20" y="49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11" name="Freeform 157"/>
            <p:cNvSpPr>
              <a:spLocks/>
            </p:cNvSpPr>
            <p:nvPr/>
          </p:nvSpPr>
          <p:spPr bwMode="auto">
            <a:xfrm>
              <a:off x="3666" y="2367"/>
              <a:ext cx="20" cy="57"/>
            </a:xfrm>
            <a:custGeom>
              <a:avLst/>
              <a:gdLst>
                <a:gd name="T0" fmla="*/ 11 w 20"/>
                <a:gd name="T1" fmla="*/ 5 h 57"/>
                <a:gd name="T2" fmla="*/ 9 w 20"/>
                <a:gd name="T3" fmla="*/ 3 h 57"/>
                <a:gd name="T4" fmla="*/ 7 w 20"/>
                <a:gd name="T5" fmla="*/ 2 h 57"/>
                <a:gd name="T6" fmla="*/ 5 w 20"/>
                <a:gd name="T7" fmla="*/ 0 h 57"/>
                <a:gd name="T8" fmla="*/ 3 w 20"/>
                <a:gd name="T9" fmla="*/ 0 h 57"/>
                <a:gd name="T10" fmla="*/ 1 w 20"/>
                <a:gd name="T11" fmla="*/ 2 h 57"/>
                <a:gd name="T12" fmla="*/ 0 w 20"/>
                <a:gd name="T13" fmla="*/ 3 h 57"/>
                <a:gd name="T14" fmla="*/ 0 w 20"/>
                <a:gd name="T15" fmla="*/ 5 h 57"/>
                <a:gd name="T16" fmla="*/ 0 w 20"/>
                <a:gd name="T17" fmla="*/ 7 h 57"/>
                <a:gd name="T18" fmla="*/ 9 w 20"/>
                <a:gd name="T19" fmla="*/ 51 h 57"/>
                <a:gd name="T20" fmla="*/ 11 w 20"/>
                <a:gd name="T21" fmla="*/ 53 h 57"/>
                <a:gd name="T22" fmla="*/ 13 w 20"/>
                <a:gd name="T23" fmla="*/ 55 h 57"/>
                <a:gd name="T24" fmla="*/ 15 w 20"/>
                <a:gd name="T25" fmla="*/ 57 h 57"/>
                <a:gd name="T26" fmla="*/ 17 w 20"/>
                <a:gd name="T27" fmla="*/ 57 h 57"/>
                <a:gd name="T28" fmla="*/ 19 w 20"/>
                <a:gd name="T29" fmla="*/ 55 h 57"/>
                <a:gd name="T30" fmla="*/ 20 w 20"/>
                <a:gd name="T31" fmla="*/ 53 h 57"/>
                <a:gd name="T32" fmla="*/ 20 w 20"/>
                <a:gd name="T33" fmla="*/ 51 h 57"/>
                <a:gd name="T34" fmla="*/ 20 w 20"/>
                <a:gd name="T35" fmla="*/ 49 h 57"/>
                <a:gd name="T36" fmla="*/ 11 w 20"/>
                <a:gd name="T37" fmla="*/ 5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57"/>
                <a:gd name="T59" fmla="*/ 20 w 20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57">
                  <a:moveTo>
                    <a:pt x="11" y="5"/>
                  </a:moveTo>
                  <a:lnTo>
                    <a:pt x="9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9" y="55"/>
                  </a:lnTo>
                  <a:lnTo>
                    <a:pt x="20" y="53"/>
                  </a:lnTo>
                  <a:lnTo>
                    <a:pt x="20" y="51"/>
                  </a:lnTo>
                  <a:lnTo>
                    <a:pt x="20" y="49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12" name="Freeform 158"/>
            <p:cNvSpPr>
              <a:spLocks/>
            </p:cNvSpPr>
            <p:nvPr/>
          </p:nvSpPr>
          <p:spPr bwMode="auto">
            <a:xfrm>
              <a:off x="3685" y="2445"/>
              <a:ext cx="21" cy="55"/>
            </a:xfrm>
            <a:custGeom>
              <a:avLst/>
              <a:gdLst>
                <a:gd name="T0" fmla="*/ 11 w 21"/>
                <a:gd name="T1" fmla="*/ 5 h 55"/>
                <a:gd name="T2" fmla="*/ 9 w 21"/>
                <a:gd name="T3" fmla="*/ 3 h 55"/>
                <a:gd name="T4" fmla="*/ 7 w 21"/>
                <a:gd name="T5" fmla="*/ 2 h 55"/>
                <a:gd name="T6" fmla="*/ 5 w 21"/>
                <a:gd name="T7" fmla="*/ 0 h 55"/>
                <a:gd name="T8" fmla="*/ 3 w 21"/>
                <a:gd name="T9" fmla="*/ 0 h 55"/>
                <a:gd name="T10" fmla="*/ 1 w 21"/>
                <a:gd name="T11" fmla="*/ 2 h 55"/>
                <a:gd name="T12" fmla="*/ 0 w 21"/>
                <a:gd name="T13" fmla="*/ 3 h 55"/>
                <a:gd name="T14" fmla="*/ 0 w 21"/>
                <a:gd name="T15" fmla="*/ 5 h 55"/>
                <a:gd name="T16" fmla="*/ 0 w 21"/>
                <a:gd name="T17" fmla="*/ 7 h 55"/>
                <a:gd name="T18" fmla="*/ 9 w 21"/>
                <a:gd name="T19" fmla="*/ 51 h 55"/>
                <a:gd name="T20" fmla="*/ 11 w 21"/>
                <a:gd name="T21" fmla="*/ 53 h 55"/>
                <a:gd name="T22" fmla="*/ 13 w 21"/>
                <a:gd name="T23" fmla="*/ 55 h 55"/>
                <a:gd name="T24" fmla="*/ 15 w 21"/>
                <a:gd name="T25" fmla="*/ 55 h 55"/>
                <a:gd name="T26" fmla="*/ 17 w 21"/>
                <a:gd name="T27" fmla="*/ 55 h 55"/>
                <a:gd name="T28" fmla="*/ 19 w 21"/>
                <a:gd name="T29" fmla="*/ 55 h 55"/>
                <a:gd name="T30" fmla="*/ 21 w 21"/>
                <a:gd name="T31" fmla="*/ 53 h 55"/>
                <a:gd name="T32" fmla="*/ 21 w 21"/>
                <a:gd name="T33" fmla="*/ 51 h 55"/>
                <a:gd name="T34" fmla="*/ 21 w 21"/>
                <a:gd name="T35" fmla="*/ 49 h 55"/>
                <a:gd name="T36" fmla="*/ 11 w 21"/>
                <a:gd name="T37" fmla="*/ 5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55"/>
                <a:gd name="T59" fmla="*/ 21 w 21"/>
                <a:gd name="T60" fmla="*/ 55 h 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55">
                  <a:moveTo>
                    <a:pt x="11" y="5"/>
                  </a:moveTo>
                  <a:lnTo>
                    <a:pt x="9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21" y="53"/>
                  </a:lnTo>
                  <a:lnTo>
                    <a:pt x="21" y="51"/>
                  </a:lnTo>
                  <a:lnTo>
                    <a:pt x="21" y="49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13" name="Freeform 159"/>
            <p:cNvSpPr>
              <a:spLocks/>
            </p:cNvSpPr>
            <p:nvPr/>
          </p:nvSpPr>
          <p:spPr bwMode="auto">
            <a:xfrm>
              <a:off x="3704" y="2523"/>
              <a:ext cx="21" cy="55"/>
            </a:xfrm>
            <a:custGeom>
              <a:avLst/>
              <a:gdLst>
                <a:gd name="T0" fmla="*/ 11 w 21"/>
                <a:gd name="T1" fmla="*/ 3 h 55"/>
                <a:gd name="T2" fmla="*/ 9 w 21"/>
                <a:gd name="T3" fmla="*/ 2 h 55"/>
                <a:gd name="T4" fmla="*/ 7 w 21"/>
                <a:gd name="T5" fmla="*/ 0 h 55"/>
                <a:gd name="T6" fmla="*/ 5 w 21"/>
                <a:gd name="T7" fmla="*/ 0 h 55"/>
                <a:gd name="T8" fmla="*/ 3 w 21"/>
                <a:gd name="T9" fmla="*/ 0 h 55"/>
                <a:gd name="T10" fmla="*/ 2 w 21"/>
                <a:gd name="T11" fmla="*/ 0 h 55"/>
                <a:gd name="T12" fmla="*/ 0 w 21"/>
                <a:gd name="T13" fmla="*/ 2 h 55"/>
                <a:gd name="T14" fmla="*/ 0 w 21"/>
                <a:gd name="T15" fmla="*/ 3 h 55"/>
                <a:gd name="T16" fmla="*/ 0 w 21"/>
                <a:gd name="T17" fmla="*/ 5 h 55"/>
                <a:gd name="T18" fmla="*/ 9 w 21"/>
                <a:gd name="T19" fmla="*/ 51 h 55"/>
                <a:gd name="T20" fmla="*/ 11 w 21"/>
                <a:gd name="T21" fmla="*/ 53 h 55"/>
                <a:gd name="T22" fmla="*/ 13 w 21"/>
                <a:gd name="T23" fmla="*/ 55 h 55"/>
                <a:gd name="T24" fmla="*/ 15 w 21"/>
                <a:gd name="T25" fmla="*/ 55 h 55"/>
                <a:gd name="T26" fmla="*/ 17 w 21"/>
                <a:gd name="T27" fmla="*/ 55 h 55"/>
                <a:gd name="T28" fmla="*/ 19 w 21"/>
                <a:gd name="T29" fmla="*/ 55 h 55"/>
                <a:gd name="T30" fmla="*/ 21 w 21"/>
                <a:gd name="T31" fmla="*/ 53 h 55"/>
                <a:gd name="T32" fmla="*/ 21 w 21"/>
                <a:gd name="T33" fmla="*/ 51 h 55"/>
                <a:gd name="T34" fmla="*/ 21 w 21"/>
                <a:gd name="T35" fmla="*/ 49 h 55"/>
                <a:gd name="T36" fmla="*/ 11 w 21"/>
                <a:gd name="T37" fmla="*/ 3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55"/>
                <a:gd name="T59" fmla="*/ 21 w 21"/>
                <a:gd name="T60" fmla="*/ 55 h 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55">
                  <a:moveTo>
                    <a:pt x="11" y="3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21" y="53"/>
                  </a:lnTo>
                  <a:lnTo>
                    <a:pt x="21" y="51"/>
                  </a:lnTo>
                  <a:lnTo>
                    <a:pt x="21" y="4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14" name="Freeform 160"/>
            <p:cNvSpPr>
              <a:spLocks/>
            </p:cNvSpPr>
            <p:nvPr/>
          </p:nvSpPr>
          <p:spPr bwMode="auto">
            <a:xfrm>
              <a:off x="3721" y="2601"/>
              <a:ext cx="23" cy="55"/>
            </a:xfrm>
            <a:custGeom>
              <a:avLst/>
              <a:gdLst>
                <a:gd name="T0" fmla="*/ 11 w 23"/>
                <a:gd name="T1" fmla="*/ 3 h 55"/>
                <a:gd name="T2" fmla="*/ 11 w 23"/>
                <a:gd name="T3" fmla="*/ 1 h 55"/>
                <a:gd name="T4" fmla="*/ 9 w 23"/>
                <a:gd name="T5" fmla="*/ 0 h 55"/>
                <a:gd name="T6" fmla="*/ 7 w 23"/>
                <a:gd name="T7" fmla="*/ 0 h 55"/>
                <a:gd name="T8" fmla="*/ 5 w 23"/>
                <a:gd name="T9" fmla="*/ 0 h 55"/>
                <a:gd name="T10" fmla="*/ 4 w 23"/>
                <a:gd name="T11" fmla="*/ 0 h 55"/>
                <a:gd name="T12" fmla="*/ 2 w 23"/>
                <a:gd name="T13" fmla="*/ 1 h 55"/>
                <a:gd name="T14" fmla="*/ 0 w 23"/>
                <a:gd name="T15" fmla="*/ 3 h 55"/>
                <a:gd name="T16" fmla="*/ 0 w 23"/>
                <a:gd name="T17" fmla="*/ 5 h 55"/>
                <a:gd name="T18" fmla="*/ 11 w 23"/>
                <a:gd name="T19" fmla="*/ 51 h 55"/>
                <a:gd name="T20" fmla="*/ 13 w 23"/>
                <a:gd name="T21" fmla="*/ 53 h 55"/>
                <a:gd name="T22" fmla="*/ 15 w 23"/>
                <a:gd name="T23" fmla="*/ 55 h 55"/>
                <a:gd name="T24" fmla="*/ 17 w 23"/>
                <a:gd name="T25" fmla="*/ 55 h 55"/>
                <a:gd name="T26" fmla="*/ 19 w 23"/>
                <a:gd name="T27" fmla="*/ 55 h 55"/>
                <a:gd name="T28" fmla="*/ 21 w 23"/>
                <a:gd name="T29" fmla="*/ 55 h 55"/>
                <a:gd name="T30" fmla="*/ 23 w 23"/>
                <a:gd name="T31" fmla="*/ 53 h 55"/>
                <a:gd name="T32" fmla="*/ 23 w 23"/>
                <a:gd name="T33" fmla="*/ 51 h 55"/>
                <a:gd name="T34" fmla="*/ 23 w 23"/>
                <a:gd name="T35" fmla="*/ 49 h 55"/>
                <a:gd name="T36" fmla="*/ 11 w 23"/>
                <a:gd name="T37" fmla="*/ 3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55"/>
                <a:gd name="T59" fmla="*/ 23 w 23"/>
                <a:gd name="T60" fmla="*/ 55 h 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55">
                  <a:moveTo>
                    <a:pt x="11" y="3"/>
                  </a:move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1" y="51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3" y="51"/>
                  </a:lnTo>
                  <a:lnTo>
                    <a:pt x="23" y="4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15" name="Freeform 161"/>
            <p:cNvSpPr>
              <a:spLocks/>
            </p:cNvSpPr>
            <p:nvPr/>
          </p:nvSpPr>
          <p:spPr bwMode="auto">
            <a:xfrm>
              <a:off x="3740" y="2677"/>
              <a:ext cx="23" cy="57"/>
            </a:xfrm>
            <a:custGeom>
              <a:avLst/>
              <a:gdLst>
                <a:gd name="T0" fmla="*/ 11 w 23"/>
                <a:gd name="T1" fmla="*/ 5 h 57"/>
                <a:gd name="T2" fmla="*/ 11 w 23"/>
                <a:gd name="T3" fmla="*/ 3 h 57"/>
                <a:gd name="T4" fmla="*/ 9 w 23"/>
                <a:gd name="T5" fmla="*/ 2 h 57"/>
                <a:gd name="T6" fmla="*/ 7 w 23"/>
                <a:gd name="T7" fmla="*/ 0 h 57"/>
                <a:gd name="T8" fmla="*/ 5 w 23"/>
                <a:gd name="T9" fmla="*/ 0 h 57"/>
                <a:gd name="T10" fmla="*/ 4 w 23"/>
                <a:gd name="T11" fmla="*/ 2 h 57"/>
                <a:gd name="T12" fmla="*/ 2 w 23"/>
                <a:gd name="T13" fmla="*/ 3 h 57"/>
                <a:gd name="T14" fmla="*/ 0 w 23"/>
                <a:gd name="T15" fmla="*/ 5 h 57"/>
                <a:gd name="T16" fmla="*/ 0 w 23"/>
                <a:gd name="T17" fmla="*/ 7 h 57"/>
                <a:gd name="T18" fmla="*/ 11 w 23"/>
                <a:gd name="T19" fmla="*/ 51 h 57"/>
                <a:gd name="T20" fmla="*/ 13 w 23"/>
                <a:gd name="T21" fmla="*/ 53 h 57"/>
                <a:gd name="T22" fmla="*/ 15 w 23"/>
                <a:gd name="T23" fmla="*/ 55 h 57"/>
                <a:gd name="T24" fmla="*/ 17 w 23"/>
                <a:gd name="T25" fmla="*/ 57 h 57"/>
                <a:gd name="T26" fmla="*/ 19 w 23"/>
                <a:gd name="T27" fmla="*/ 57 h 57"/>
                <a:gd name="T28" fmla="*/ 21 w 23"/>
                <a:gd name="T29" fmla="*/ 55 h 57"/>
                <a:gd name="T30" fmla="*/ 23 w 23"/>
                <a:gd name="T31" fmla="*/ 53 h 57"/>
                <a:gd name="T32" fmla="*/ 23 w 23"/>
                <a:gd name="T33" fmla="*/ 51 h 57"/>
                <a:gd name="T34" fmla="*/ 23 w 23"/>
                <a:gd name="T35" fmla="*/ 49 h 57"/>
                <a:gd name="T36" fmla="*/ 11 w 23"/>
                <a:gd name="T37" fmla="*/ 5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57"/>
                <a:gd name="T59" fmla="*/ 23 w 23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57">
                  <a:moveTo>
                    <a:pt x="11" y="5"/>
                  </a:moveTo>
                  <a:lnTo>
                    <a:pt x="11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1" y="51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3" y="51"/>
                  </a:lnTo>
                  <a:lnTo>
                    <a:pt x="23" y="49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16" name="Freeform 162"/>
            <p:cNvSpPr>
              <a:spLocks/>
            </p:cNvSpPr>
            <p:nvPr/>
          </p:nvSpPr>
          <p:spPr bwMode="auto">
            <a:xfrm>
              <a:off x="3759" y="2755"/>
              <a:ext cx="23" cy="57"/>
            </a:xfrm>
            <a:custGeom>
              <a:avLst/>
              <a:gdLst>
                <a:gd name="T0" fmla="*/ 11 w 23"/>
                <a:gd name="T1" fmla="*/ 5 h 57"/>
                <a:gd name="T2" fmla="*/ 11 w 23"/>
                <a:gd name="T3" fmla="*/ 3 h 57"/>
                <a:gd name="T4" fmla="*/ 9 w 23"/>
                <a:gd name="T5" fmla="*/ 1 h 57"/>
                <a:gd name="T6" fmla="*/ 7 w 23"/>
                <a:gd name="T7" fmla="*/ 0 h 57"/>
                <a:gd name="T8" fmla="*/ 5 w 23"/>
                <a:gd name="T9" fmla="*/ 0 h 57"/>
                <a:gd name="T10" fmla="*/ 4 w 23"/>
                <a:gd name="T11" fmla="*/ 1 h 57"/>
                <a:gd name="T12" fmla="*/ 2 w 23"/>
                <a:gd name="T13" fmla="*/ 3 h 57"/>
                <a:gd name="T14" fmla="*/ 0 w 23"/>
                <a:gd name="T15" fmla="*/ 5 h 57"/>
                <a:gd name="T16" fmla="*/ 0 w 23"/>
                <a:gd name="T17" fmla="*/ 7 h 57"/>
                <a:gd name="T18" fmla="*/ 11 w 23"/>
                <a:gd name="T19" fmla="*/ 51 h 57"/>
                <a:gd name="T20" fmla="*/ 11 w 23"/>
                <a:gd name="T21" fmla="*/ 53 h 57"/>
                <a:gd name="T22" fmla="*/ 13 w 23"/>
                <a:gd name="T23" fmla="*/ 55 h 57"/>
                <a:gd name="T24" fmla="*/ 15 w 23"/>
                <a:gd name="T25" fmla="*/ 57 h 57"/>
                <a:gd name="T26" fmla="*/ 17 w 23"/>
                <a:gd name="T27" fmla="*/ 57 h 57"/>
                <a:gd name="T28" fmla="*/ 19 w 23"/>
                <a:gd name="T29" fmla="*/ 55 h 57"/>
                <a:gd name="T30" fmla="*/ 21 w 23"/>
                <a:gd name="T31" fmla="*/ 53 h 57"/>
                <a:gd name="T32" fmla="*/ 23 w 23"/>
                <a:gd name="T33" fmla="*/ 51 h 57"/>
                <a:gd name="T34" fmla="*/ 23 w 23"/>
                <a:gd name="T35" fmla="*/ 49 h 57"/>
                <a:gd name="T36" fmla="*/ 11 w 23"/>
                <a:gd name="T37" fmla="*/ 5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57"/>
                <a:gd name="T59" fmla="*/ 23 w 23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57">
                  <a:moveTo>
                    <a:pt x="11" y="5"/>
                  </a:move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1" y="51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9" y="55"/>
                  </a:lnTo>
                  <a:lnTo>
                    <a:pt x="21" y="53"/>
                  </a:lnTo>
                  <a:lnTo>
                    <a:pt x="23" y="51"/>
                  </a:lnTo>
                  <a:lnTo>
                    <a:pt x="23" y="49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17" name="Freeform 163"/>
            <p:cNvSpPr>
              <a:spLocks/>
            </p:cNvSpPr>
            <p:nvPr/>
          </p:nvSpPr>
          <p:spPr bwMode="auto">
            <a:xfrm>
              <a:off x="3778" y="2833"/>
              <a:ext cx="23" cy="55"/>
            </a:xfrm>
            <a:custGeom>
              <a:avLst/>
              <a:gdLst>
                <a:gd name="T0" fmla="*/ 11 w 23"/>
                <a:gd name="T1" fmla="*/ 5 h 55"/>
                <a:gd name="T2" fmla="*/ 11 w 23"/>
                <a:gd name="T3" fmla="*/ 3 h 55"/>
                <a:gd name="T4" fmla="*/ 9 w 23"/>
                <a:gd name="T5" fmla="*/ 1 h 55"/>
                <a:gd name="T6" fmla="*/ 7 w 23"/>
                <a:gd name="T7" fmla="*/ 0 h 55"/>
                <a:gd name="T8" fmla="*/ 5 w 23"/>
                <a:gd name="T9" fmla="*/ 0 h 55"/>
                <a:gd name="T10" fmla="*/ 4 w 23"/>
                <a:gd name="T11" fmla="*/ 1 h 55"/>
                <a:gd name="T12" fmla="*/ 2 w 23"/>
                <a:gd name="T13" fmla="*/ 3 h 55"/>
                <a:gd name="T14" fmla="*/ 0 w 23"/>
                <a:gd name="T15" fmla="*/ 5 h 55"/>
                <a:gd name="T16" fmla="*/ 0 w 23"/>
                <a:gd name="T17" fmla="*/ 7 h 55"/>
                <a:gd name="T18" fmla="*/ 11 w 23"/>
                <a:gd name="T19" fmla="*/ 51 h 55"/>
                <a:gd name="T20" fmla="*/ 11 w 23"/>
                <a:gd name="T21" fmla="*/ 53 h 55"/>
                <a:gd name="T22" fmla="*/ 13 w 23"/>
                <a:gd name="T23" fmla="*/ 55 h 55"/>
                <a:gd name="T24" fmla="*/ 15 w 23"/>
                <a:gd name="T25" fmla="*/ 55 h 55"/>
                <a:gd name="T26" fmla="*/ 17 w 23"/>
                <a:gd name="T27" fmla="*/ 55 h 55"/>
                <a:gd name="T28" fmla="*/ 19 w 23"/>
                <a:gd name="T29" fmla="*/ 55 h 55"/>
                <a:gd name="T30" fmla="*/ 21 w 23"/>
                <a:gd name="T31" fmla="*/ 53 h 55"/>
                <a:gd name="T32" fmla="*/ 23 w 23"/>
                <a:gd name="T33" fmla="*/ 51 h 55"/>
                <a:gd name="T34" fmla="*/ 23 w 23"/>
                <a:gd name="T35" fmla="*/ 49 h 55"/>
                <a:gd name="T36" fmla="*/ 11 w 23"/>
                <a:gd name="T37" fmla="*/ 5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55"/>
                <a:gd name="T59" fmla="*/ 23 w 23"/>
                <a:gd name="T60" fmla="*/ 55 h 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55">
                  <a:moveTo>
                    <a:pt x="11" y="5"/>
                  </a:move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1" y="51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21" y="53"/>
                  </a:lnTo>
                  <a:lnTo>
                    <a:pt x="23" y="51"/>
                  </a:lnTo>
                  <a:lnTo>
                    <a:pt x="23" y="49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5257" name="Rectangle 165"/>
          <p:cNvSpPr>
            <a:spLocks noChangeArrowheads="1"/>
          </p:cNvSpPr>
          <p:nvPr/>
        </p:nvSpPr>
        <p:spPr bwMode="auto">
          <a:xfrm>
            <a:off x="6024563" y="4645025"/>
            <a:ext cx="2066925" cy="557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58" name="Rectangle 166"/>
          <p:cNvSpPr>
            <a:spLocks noChangeArrowheads="1"/>
          </p:cNvSpPr>
          <p:nvPr/>
        </p:nvSpPr>
        <p:spPr bwMode="auto">
          <a:xfrm>
            <a:off x="6208713" y="4743450"/>
            <a:ext cx="18081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Operating Points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59" name="Rectangle 167"/>
          <p:cNvSpPr>
            <a:spLocks noChangeArrowheads="1"/>
          </p:cNvSpPr>
          <p:nvPr/>
        </p:nvSpPr>
        <p:spPr bwMode="auto">
          <a:xfrm>
            <a:off x="7900988" y="4695825"/>
            <a:ext cx="19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60" name="Rectangle 168"/>
          <p:cNvSpPr>
            <a:spLocks noChangeArrowheads="1"/>
          </p:cNvSpPr>
          <p:nvPr/>
        </p:nvSpPr>
        <p:spPr bwMode="auto">
          <a:xfrm>
            <a:off x="5468938" y="2782888"/>
            <a:ext cx="706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61" name="Rectangle 169"/>
          <p:cNvSpPr>
            <a:spLocks noChangeArrowheads="1"/>
          </p:cNvSpPr>
          <p:nvPr/>
        </p:nvSpPr>
        <p:spPr bwMode="auto">
          <a:xfrm>
            <a:off x="5646738" y="2873375"/>
            <a:ext cx="3508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62" name="Rectangle 170"/>
          <p:cNvSpPr>
            <a:spLocks noChangeArrowheads="1"/>
          </p:cNvSpPr>
          <p:nvPr/>
        </p:nvSpPr>
        <p:spPr bwMode="auto">
          <a:xfrm>
            <a:off x="5864225" y="2873375"/>
            <a:ext cx="2047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63" name="Rectangle 171"/>
          <p:cNvSpPr>
            <a:spLocks noChangeArrowheads="1"/>
          </p:cNvSpPr>
          <p:nvPr/>
        </p:nvSpPr>
        <p:spPr bwMode="auto">
          <a:xfrm>
            <a:off x="4527550" y="2181225"/>
            <a:ext cx="70961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64" name="Rectangle 172"/>
          <p:cNvSpPr>
            <a:spLocks noChangeArrowheads="1"/>
          </p:cNvSpPr>
          <p:nvPr/>
        </p:nvSpPr>
        <p:spPr bwMode="auto">
          <a:xfrm>
            <a:off x="4705350" y="2271713"/>
            <a:ext cx="3317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65" name="Rectangle 173"/>
          <p:cNvSpPr>
            <a:spLocks noChangeArrowheads="1"/>
          </p:cNvSpPr>
          <p:nvPr/>
        </p:nvSpPr>
        <p:spPr bwMode="auto">
          <a:xfrm>
            <a:off x="4906963" y="2271713"/>
            <a:ext cx="2047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66" name="Rectangle 174"/>
          <p:cNvSpPr>
            <a:spLocks noChangeArrowheads="1"/>
          </p:cNvSpPr>
          <p:nvPr/>
        </p:nvSpPr>
        <p:spPr bwMode="auto">
          <a:xfrm>
            <a:off x="5083175" y="5378450"/>
            <a:ext cx="164782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67" name="Rectangle 175"/>
          <p:cNvSpPr>
            <a:spLocks noChangeArrowheads="1"/>
          </p:cNvSpPr>
          <p:nvPr/>
        </p:nvSpPr>
        <p:spPr bwMode="auto">
          <a:xfrm>
            <a:off x="5408613" y="5472113"/>
            <a:ext cx="7366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500 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68" name="Rectangle 176"/>
          <p:cNvSpPr>
            <a:spLocks noChangeArrowheads="1"/>
          </p:cNvSpPr>
          <p:nvPr/>
        </p:nvSpPr>
        <p:spPr bwMode="auto">
          <a:xfrm>
            <a:off x="6042025" y="5435600"/>
            <a:ext cx="15081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69" name="Rectangle 177"/>
          <p:cNvSpPr>
            <a:spLocks noChangeArrowheads="1"/>
          </p:cNvSpPr>
          <p:nvPr/>
        </p:nvSpPr>
        <p:spPr bwMode="auto">
          <a:xfrm>
            <a:off x="6124575" y="5472113"/>
            <a:ext cx="3825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/hr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70" name="Rectangle 178"/>
          <p:cNvSpPr>
            <a:spLocks noChangeArrowheads="1"/>
          </p:cNvSpPr>
          <p:nvPr/>
        </p:nvSpPr>
        <p:spPr bwMode="auto">
          <a:xfrm>
            <a:off x="6400800" y="5422900"/>
            <a:ext cx="19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71" name="Rectangle 179"/>
          <p:cNvSpPr>
            <a:spLocks noChangeArrowheads="1"/>
          </p:cNvSpPr>
          <p:nvPr/>
        </p:nvSpPr>
        <p:spPr bwMode="auto">
          <a:xfrm>
            <a:off x="3673475" y="5378450"/>
            <a:ext cx="1644650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72" name="Rectangle 180"/>
          <p:cNvSpPr>
            <a:spLocks noChangeArrowheads="1"/>
          </p:cNvSpPr>
          <p:nvPr/>
        </p:nvSpPr>
        <p:spPr bwMode="auto">
          <a:xfrm>
            <a:off x="3995738" y="5472113"/>
            <a:ext cx="7366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300 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73" name="Rectangle 181"/>
          <p:cNvSpPr>
            <a:spLocks noChangeArrowheads="1"/>
          </p:cNvSpPr>
          <p:nvPr/>
        </p:nvSpPr>
        <p:spPr bwMode="auto">
          <a:xfrm>
            <a:off x="4630738" y="5435600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74" name="Rectangle 182"/>
          <p:cNvSpPr>
            <a:spLocks noChangeArrowheads="1"/>
          </p:cNvSpPr>
          <p:nvPr/>
        </p:nvSpPr>
        <p:spPr bwMode="auto">
          <a:xfrm>
            <a:off x="4711700" y="5472113"/>
            <a:ext cx="3825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/hr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75" name="Rectangle 183"/>
          <p:cNvSpPr>
            <a:spLocks noChangeArrowheads="1"/>
          </p:cNvSpPr>
          <p:nvPr/>
        </p:nvSpPr>
        <p:spPr bwMode="auto">
          <a:xfrm>
            <a:off x="4989513" y="5422900"/>
            <a:ext cx="19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76" name="Line 184"/>
          <p:cNvSpPr>
            <a:spLocks noChangeShapeType="1"/>
          </p:cNvSpPr>
          <p:nvPr/>
        </p:nvSpPr>
        <p:spPr bwMode="auto">
          <a:xfrm flipH="1">
            <a:off x="1790700" y="3319463"/>
            <a:ext cx="3998913" cy="1587"/>
          </a:xfrm>
          <a:prstGeom prst="line">
            <a:avLst/>
          </a:prstGeom>
          <a:noFill/>
          <a:ln w="17463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77" name="Line 185"/>
          <p:cNvSpPr>
            <a:spLocks noChangeShapeType="1"/>
          </p:cNvSpPr>
          <p:nvPr/>
        </p:nvSpPr>
        <p:spPr bwMode="auto">
          <a:xfrm flipH="1">
            <a:off x="1790700" y="2697163"/>
            <a:ext cx="3055938" cy="1587"/>
          </a:xfrm>
          <a:prstGeom prst="line">
            <a:avLst/>
          </a:prstGeom>
          <a:noFill/>
          <a:ln w="17463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78" name="Rectangle 186"/>
          <p:cNvSpPr>
            <a:spLocks noChangeArrowheads="1"/>
          </p:cNvSpPr>
          <p:nvPr/>
        </p:nvSpPr>
        <p:spPr bwMode="auto">
          <a:xfrm>
            <a:off x="552450" y="3021013"/>
            <a:ext cx="1238250" cy="466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79" name="Rectangle 187"/>
          <p:cNvSpPr>
            <a:spLocks noChangeArrowheads="1"/>
          </p:cNvSpPr>
          <p:nvPr/>
        </p:nvSpPr>
        <p:spPr bwMode="auto">
          <a:xfrm>
            <a:off x="914400" y="3114675"/>
            <a:ext cx="6096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50 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80" name="Rectangle 188"/>
          <p:cNvSpPr>
            <a:spLocks noChangeArrowheads="1"/>
          </p:cNvSpPr>
          <p:nvPr/>
        </p:nvSpPr>
        <p:spPr bwMode="auto">
          <a:xfrm>
            <a:off x="1422400" y="3065463"/>
            <a:ext cx="19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81" name="Rectangle 189"/>
          <p:cNvSpPr>
            <a:spLocks noChangeArrowheads="1"/>
          </p:cNvSpPr>
          <p:nvPr/>
        </p:nvSpPr>
        <p:spPr bwMode="auto">
          <a:xfrm>
            <a:off x="615950" y="2355850"/>
            <a:ext cx="1174750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82" name="Rectangle 190"/>
          <p:cNvSpPr>
            <a:spLocks noChangeArrowheads="1"/>
          </p:cNvSpPr>
          <p:nvPr/>
        </p:nvSpPr>
        <p:spPr bwMode="auto">
          <a:xfrm>
            <a:off x="947738" y="2449513"/>
            <a:ext cx="6096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70 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83" name="Rectangle 191"/>
          <p:cNvSpPr>
            <a:spLocks noChangeArrowheads="1"/>
          </p:cNvSpPr>
          <p:nvPr/>
        </p:nvSpPr>
        <p:spPr bwMode="auto">
          <a:xfrm>
            <a:off x="1455738" y="2401888"/>
            <a:ext cx="19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84" name="Freeform 192"/>
          <p:cNvSpPr>
            <a:spLocks/>
          </p:cNvSpPr>
          <p:nvPr/>
        </p:nvSpPr>
        <p:spPr bwMode="auto">
          <a:xfrm>
            <a:off x="1790700" y="2997200"/>
            <a:ext cx="4233863" cy="1433513"/>
          </a:xfrm>
          <a:custGeom>
            <a:avLst/>
            <a:gdLst>
              <a:gd name="T0" fmla="*/ 0 w 2667"/>
              <a:gd name="T1" fmla="*/ 2147483647 h 903"/>
              <a:gd name="T2" fmla="*/ 2147483647 w 2667"/>
              <a:gd name="T3" fmla="*/ 2147483647 h 903"/>
              <a:gd name="T4" fmla="*/ 2147483647 w 2667"/>
              <a:gd name="T5" fmla="*/ 2147483647 h 903"/>
              <a:gd name="T6" fmla="*/ 2147483647 w 2667"/>
              <a:gd name="T7" fmla="*/ 2147483647 h 903"/>
              <a:gd name="T8" fmla="*/ 2147483647 w 2667"/>
              <a:gd name="T9" fmla="*/ 2147483647 h 903"/>
              <a:gd name="T10" fmla="*/ 2147483647 w 2667"/>
              <a:gd name="T11" fmla="*/ 2147483647 h 903"/>
              <a:gd name="T12" fmla="*/ 2147483647 w 2667"/>
              <a:gd name="T13" fmla="*/ 0 h 903"/>
              <a:gd name="T14" fmla="*/ 2147483647 w 2667"/>
              <a:gd name="T15" fmla="*/ 2147483647 h 903"/>
              <a:gd name="T16" fmla="*/ 2147483647 w 2667"/>
              <a:gd name="T17" fmla="*/ 2147483647 h 903"/>
              <a:gd name="T18" fmla="*/ 2147483647 w 2667"/>
              <a:gd name="T19" fmla="*/ 2147483647 h 903"/>
              <a:gd name="T20" fmla="*/ 2147483647 w 2667"/>
              <a:gd name="T21" fmla="*/ 2147483647 h 903"/>
              <a:gd name="T22" fmla="*/ 2147483647 w 2667"/>
              <a:gd name="T23" fmla="*/ 2147483647 h 903"/>
              <a:gd name="T24" fmla="*/ 2147483647 w 2667"/>
              <a:gd name="T25" fmla="*/ 2147483647 h 903"/>
              <a:gd name="T26" fmla="*/ 2147483647 w 2667"/>
              <a:gd name="T27" fmla="*/ 2147483647 h 903"/>
              <a:gd name="T28" fmla="*/ 2147483647 w 2667"/>
              <a:gd name="T29" fmla="*/ 2147483647 h 903"/>
              <a:gd name="T30" fmla="*/ 2147483647 w 2667"/>
              <a:gd name="T31" fmla="*/ 2147483647 h 903"/>
              <a:gd name="T32" fmla="*/ 2147483647 w 2667"/>
              <a:gd name="T33" fmla="*/ 2147483647 h 903"/>
              <a:gd name="T34" fmla="*/ 2147483647 w 2667"/>
              <a:gd name="T35" fmla="*/ 2147483647 h 903"/>
              <a:gd name="T36" fmla="*/ 2147483647 w 2667"/>
              <a:gd name="T37" fmla="*/ 2147483647 h 903"/>
              <a:gd name="T38" fmla="*/ 2147483647 w 2667"/>
              <a:gd name="T39" fmla="*/ 2147483647 h 903"/>
              <a:gd name="T40" fmla="*/ 2147483647 w 2667"/>
              <a:gd name="T41" fmla="*/ 2147483647 h 903"/>
              <a:gd name="T42" fmla="*/ 2147483647 w 2667"/>
              <a:gd name="T43" fmla="*/ 2147483647 h 903"/>
              <a:gd name="T44" fmla="*/ 2147483647 w 2667"/>
              <a:gd name="T45" fmla="*/ 2147483647 h 903"/>
              <a:gd name="T46" fmla="*/ 2147483647 w 2667"/>
              <a:gd name="T47" fmla="*/ 2147483647 h 903"/>
              <a:gd name="T48" fmla="*/ 2147483647 w 2667"/>
              <a:gd name="T49" fmla="*/ 2147483647 h 903"/>
              <a:gd name="T50" fmla="*/ 2147483647 w 2667"/>
              <a:gd name="T51" fmla="*/ 2147483647 h 903"/>
              <a:gd name="T52" fmla="*/ 2147483647 w 2667"/>
              <a:gd name="T53" fmla="*/ 2147483647 h 903"/>
              <a:gd name="T54" fmla="*/ 2147483647 w 2667"/>
              <a:gd name="T55" fmla="*/ 2147483647 h 903"/>
              <a:gd name="T56" fmla="*/ 2147483647 w 2667"/>
              <a:gd name="T57" fmla="*/ 2147483647 h 903"/>
              <a:gd name="T58" fmla="*/ 2147483647 w 2667"/>
              <a:gd name="T59" fmla="*/ 2147483647 h 903"/>
              <a:gd name="T60" fmla="*/ 2147483647 w 2667"/>
              <a:gd name="T61" fmla="*/ 2147483647 h 903"/>
              <a:gd name="T62" fmla="*/ 2147483647 w 2667"/>
              <a:gd name="T63" fmla="*/ 2147483647 h 903"/>
              <a:gd name="T64" fmla="*/ 2147483647 w 2667"/>
              <a:gd name="T65" fmla="*/ 2147483647 h 903"/>
              <a:gd name="T66" fmla="*/ 2147483647 w 2667"/>
              <a:gd name="T67" fmla="*/ 2147483647 h 90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67"/>
              <a:gd name="T103" fmla="*/ 0 h 903"/>
              <a:gd name="T104" fmla="*/ 2667 w 2667"/>
              <a:gd name="T105" fmla="*/ 903 h 90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67" h="903">
                <a:moveTo>
                  <a:pt x="0" y="79"/>
                </a:moveTo>
                <a:lnTo>
                  <a:pt x="152" y="53"/>
                </a:lnTo>
                <a:lnTo>
                  <a:pt x="304" y="30"/>
                </a:lnTo>
                <a:lnTo>
                  <a:pt x="458" y="13"/>
                </a:lnTo>
                <a:lnTo>
                  <a:pt x="536" y="5"/>
                </a:lnTo>
                <a:lnTo>
                  <a:pt x="614" y="1"/>
                </a:lnTo>
                <a:lnTo>
                  <a:pt x="692" y="0"/>
                </a:lnTo>
                <a:lnTo>
                  <a:pt x="770" y="1"/>
                </a:lnTo>
                <a:lnTo>
                  <a:pt x="850" y="5"/>
                </a:lnTo>
                <a:lnTo>
                  <a:pt x="929" y="11"/>
                </a:lnTo>
                <a:lnTo>
                  <a:pt x="1009" y="22"/>
                </a:lnTo>
                <a:lnTo>
                  <a:pt x="1091" y="38"/>
                </a:lnTo>
                <a:lnTo>
                  <a:pt x="1173" y="57"/>
                </a:lnTo>
                <a:lnTo>
                  <a:pt x="1254" y="79"/>
                </a:lnTo>
                <a:lnTo>
                  <a:pt x="1296" y="93"/>
                </a:lnTo>
                <a:lnTo>
                  <a:pt x="1340" y="110"/>
                </a:lnTo>
                <a:lnTo>
                  <a:pt x="1386" y="129"/>
                </a:lnTo>
                <a:lnTo>
                  <a:pt x="1431" y="148"/>
                </a:lnTo>
                <a:lnTo>
                  <a:pt x="1526" y="195"/>
                </a:lnTo>
                <a:lnTo>
                  <a:pt x="1623" y="247"/>
                </a:lnTo>
                <a:lnTo>
                  <a:pt x="1722" y="304"/>
                </a:lnTo>
                <a:lnTo>
                  <a:pt x="1821" y="365"/>
                </a:lnTo>
                <a:lnTo>
                  <a:pt x="1922" y="427"/>
                </a:lnTo>
                <a:lnTo>
                  <a:pt x="2021" y="492"/>
                </a:lnTo>
                <a:lnTo>
                  <a:pt x="2117" y="555"/>
                </a:lnTo>
                <a:lnTo>
                  <a:pt x="2211" y="617"/>
                </a:lnTo>
                <a:lnTo>
                  <a:pt x="2302" y="678"/>
                </a:lnTo>
                <a:lnTo>
                  <a:pt x="2387" y="735"/>
                </a:lnTo>
                <a:lnTo>
                  <a:pt x="2467" y="789"/>
                </a:lnTo>
                <a:lnTo>
                  <a:pt x="2541" y="834"/>
                </a:lnTo>
                <a:lnTo>
                  <a:pt x="2576" y="853"/>
                </a:lnTo>
                <a:lnTo>
                  <a:pt x="2608" y="872"/>
                </a:lnTo>
                <a:lnTo>
                  <a:pt x="2638" y="889"/>
                </a:lnTo>
                <a:lnTo>
                  <a:pt x="2667" y="903"/>
                </a:lnTo>
              </a:path>
            </a:pathLst>
          </a:custGeom>
          <a:noFill/>
          <a:ln w="1746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5285" name="Group 196"/>
          <p:cNvGrpSpPr>
            <a:grpSpLocks/>
          </p:cNvGrpSpPr>
          <p:nvPr/>
        </p:nvGrpSpPr>
        <p:grpSpPr bwMode="auto">
          <a:xfrm>
            <a:off x="1928813" y="4645025"/>
            <a:ext cx="196850" cy="706438"/>
            <a:chOff x="1215" y="2926"/>
            <a:chExt cx="124" cy="445"/>
          </a:xfrm>
        </p:grpSpPr>
        <p:sp>
          <p:nvSpPr>
            <p:cNvPr id="265304" name="Line 193"/>
            <p:cNvSpPr>
              <a:spLocks noChangeShapeType="1"/>
            </p:cNvSpPr>
            <p:nvPr/>
          </p:nvSpPr>
          <p:spPr bwMode="auto">
            <a:xfrm>
              <a:off x="1276" y="3045"/>
              <a:ext cx="1" cy="20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05" name="Freeform 194"/>
            <p:cNvSpPr>
              <a:spLocks/>
            </p:cNvSpPr>
            <p:nvPr/>
          </p:nvSpPr>
          <p:spPr bwMode="auto">
            <a:xfrm>
              <a:off x="1215" y="2926"/>
              <a:ext cx="124" cy="125"/>
            </a:xfrm>
            <a:custGeom>
              <a:avLst/>
              <a:gdLst>
                <a:gd name="T0" fmla="*/ 124 w 124"/>
                <a:gd name="T1" fmla="*/ 125 h 125"/>
                <a:gd name="T2" fmla="*/ 61 w 124"/>
                <a:gd name="T3" fmla="*/ 0 h 125"/>
                <a:gd name="T4" fmla="*/ 0 w 124"/>
                <a:gd name="T5" fmla="*/ 125 h 125"/>
                <a:gd name="T6" fmla="*/ 124 w 124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25"/>
                <a:gd name="T14" fmla="*/ 124 w 124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25">
                  <a:moveTo>
                    <a:pt x="124" y="125"/>
                  </a:moveTo>
                  <a:lnTo>
                    <a:pt x="61" y="0"/>
                  </a:lnTo>
                  <a:lnTo>
                    <a:pt x="0" y="125"/>
                  </a:lnTo>
                  <a:lnTo>
                    <a:pt x="124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06" name="Freeform 195"/>
            <p:cNvSpPr>
              <a:spLocks/>
            </p:cNvSpPr>
            <p:nvPr/>
          </p:nvSpPr>
          <p:spPr bwMode="auto">
            <a:xfrm>
              <a:off x="1215" y="3247"/>
              <a:ext cx="124" cy="124"/>
            </a:xfrm>
            <a:custGeom>
              <a:avLst/>
              <a:gdLst>
                <a:gd name="T0" fmla="*/ 0 w 124"/>
                <a:gd name="T1" fmla="*/ 0 h 124"/>
                <a:gd name="T2" fmla="*/ 61 w 124"/>
                <a:gd name="T3" fmla="*/ 124 h 124"/>
                <a:gd name="T4" fmla="*/ 124 w 124"/>
                <a:gd name="T5" fmla="*/ 0 h 124"/>
                <a:gd name="T6" fmla="*/ 0 w 124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24"/>
                <a:gd name="T14" fmla="*/ 124 w 124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24">
                  <a:moveTo>
                    <a:pt x="0" y="0"/>
                  </a:moveTo>
                  <a:lnTo>
                    <a:pt x="61" y="124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5286" name="Rectangle 197"/>
          <p:cNvSpPr>
            <a:spLocks noChangeArrowheads="1"/>
          </p:cNvSpPr>
          <p:nvPr/>
        </p:nvSpPr>
        <p:spPr bwMode="auto">
          <a:xfrm>
            <a:off x="2239963" y="4622800"/>
            <a:ext cx="1176337" cy="706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87" name="Rectangle 198"/>
          <p:cNvSpPr>
            <a:spLocks noChangeArrowheads="1"/>
          </p:cNvSpPr>
          <p:nvPr/>
        </p:nvSpPr>
        <p:spPr bwMode="auto">
          <a:xfrm>
            <a:off x="2420938" y="4716463"/>
            <a:ext cx="7397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Static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88" name="Rectangle 199"/>
          <p:cNvSpPr>
            <a:spLocks noChangeArrowheads="1"/>
          </p:cNvSpPr>
          <p:nvPr/>
        </p:nvSpPr>
        <p:spPr bwMode="auto">
          <a:xfrm>
            <a:off x="2420938" y="5006975"/>
            <a:ext cx="6365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Head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89" name="Rectangle 200"/>
          <p:cNvSpPr>
            <a:spLocks noChangeArrowheads="1"/>
          </p:cNvSpPr>
          <p:nvPr/>
        </p:nvSpPr>
        <p:spPr bwMode="auto">
          <a:xfrm>
            <a:off x="2952750" y="5006975"/>
            <a:ext cx="16668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90" name="Rectangle 201"/>
          <p:cNvSpPr>
            <a:spLocks noChangeArrowheads="1"/>
          </p:cNvSpPr>
          <p:nvPr/>
        </p:nvSpPr>
        <p:spPr bwMode="auto">
          <a:xfrm>
            <a:off x="2420938" y="5338763"/>
            <a:ext cx="1666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91" name="Rectangle 202"/>
          <p:cNvSpPr>
            <a:spLocks noChangeArrowheads="1"/>
          </p:cNvSpPr>
          <p:nvPr/>
        </p:nvSpPr>
        <p:spPr bwMode="auto">
          <a:xfrm>
            <a:off x="2484438" y="5291138"/>
            <a:ext cx="19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92" name="Line 203"/>
          <p:cNvSpPr>
            <a:spLocks noChangeShapeType="1"/>
          </p:cNvSpPr>
          <p:nvPr/>
        </p:nvSpPr>
        <p:spPr bwMode="auto">
          <a:xfrm>
            <a:off x="1790700" y="4645025"/>
            <a:ext cx="470376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93" name="Rectangle 204"/>
          <p:cNvSpPr>
            <a:spLocks noChangeArrowheads="1"/>
          </p:cNvSpPr>
          <p:nvPr/>
        </p:nvSpPr>
        <p:spPr bwMode="auto">
          <a:xfrm>
            <a:off x="4400550" y="3702050"/>
            <a:ext cx="7064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94" name="Rectangle 205"/>
          <p:cNvSpPr>
            <a:spLocks noChangeArrowheads="1"/>
          </p:cNvSpPr>
          <p:nvPr/>
        </p:nvSpPr>
        <p:spPr bwMode="auto">
          <a:xfrm>
            <a:off x="4578350" y="3794125"/>
            <a:ext cx="3508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95" name="Rectangle 206"/>
          <p:cNvSpPr>
            <a:spLocks noChangeArrowheads="1"/>
          </p:cNvSpPr>
          <p:nvPr/>
        </p:nvSpPr>
        <p:spPr bwMode="auto">
          <a:xfrm>
            <a:off x="4795838" y="3794125"/>
            <a:ext cx="2047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96" name="Line 207"/>
          <p:cNvSpPr>
            <a:spLocks noChangeShapeType="1"/>
          </p:cNvSpPr>
          <p:nvPr/>
        </p:nvSpPr>
        <p:spPr bwMode="auto">
          <a:xfrm flipH="1">
            <a:off x="1790700" y="3702050"/>
            <a:ext cx="3055938" cy="1588"/>
          </a:xfrm>
          <a:prstGeom prst="line">
            <a:avLst/>
          </a:prstGeom>
          <a:noFill/>
          <a:ln w="17463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97" name="Rectangle 208"/>
          <p:cNvSpPr>
            <a:spLocks noChangeArrowheads="1"/>
          </p:cNvSpPr>
          <p:nvPr/>
        </p:nvSpPr>
        <p:spPr bwMode="auto">
          <a:xfrm>
            <a:off x="552450" y="3467100"/>
            <a:ext cx="1238250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5298" name="Rectangle 209"/>
          <p:cNvSpPr>
            <a:spLocks noChangeArrowheads="1"/>
          </p:cNvSpPr>
          <p:nvPr/>
        </p:nvSpPr>
        <p:spPr bwMode="auto">
          <a:xfrm>
            <a:off x="914400" y="3560763"/>
            <a:ext cx="6096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42 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5299" name="Rectangle 210"/>
          <p:cNvSpPr>
            <a:spLocks noChangeArrowheads="1"/>
          </p:cNvSpPr>
          <p:nvPr/>
        </p:nvSpPr>
        <p:spPr bwMode="auto">
          <a:xfrm>
            <a:off x="1422400" y="3513138"/>
            <a:ext cx="19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65300" name="Group 214"/>
          <p:cNvGrpSpPr>
            <a:grpSpLocks/>
          </p:cNvGrpSpPr>
          <p:nvPr/>
        </p:nvGrpSpPr>
        <p:grpSpPr bwMode="auto">
          <a:xfrm>
            <a:off x="4714875" y="2749550"/>
            <a:ext cx="195263" cy="935038"/>
            <a:chOff x="2970" y="1732"/>
            <a:chExt cx="123" cy="589"/>
          </a:xfrm>
        </p:grpSpPr>
        <p:sp>
          <p:nvSpPr>
            <p:cNvPr id="265301" name="Line 211"/>
            <p:cNvSpPr>
              <a:spLocks noChangeShapeType="1"/>
            </p:cNvSpPr>
            <p:nvPr/>
          </p:nvSpPr>
          <p:spPr bwMode="auto">
            <a:xfrm>
              <a:off x="3031" y="1850"/>
              <a:ext cx="1" cy="35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02" name="Freeform 212"/>
            <p:cNvSpPr>
              <a:spLocks/>
            </p:cNvSpPr>
            <p:nvPr/>
          </p:nvSpPr>
          <p:spPr bwMode="auto">
            <a:xfrm>
              <a:off x="2970" y="1732"/>
              <a:ext cx="123" cy="123"/>
            </a:xfrm>
            <a:custGeom>
              <a:avLst/>
              <a:gdLst>
                <a:gd name="T0" fmla="*/ 123 w 123"/>
                <a:gd name="T1" fmla="*/ 123 h 123"/>
                <a:gd name="T2" fmla="*/ 63 w 123"/>
                <a:gd name="T3" fmla="*/ 0 h 123"/>
                <a:gd name="T4" fmla="*/ 0 w 123"/>
                <a:gd name="T5" fmla="*/ 123 h 123"/>
                <a:gd name="T6" fmla="*/ 123 w 123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123"/>
                <a:gd name="T14" fmla="*/ 123 w 123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123">
                  <a:moveTo>
                    <a:pt x="123" y="123"/>
                  </a:moveTo>
                  <a:lnTo>
                    <a:pt x="63" y="0"/>
                  </a:lnTo>
                  <a:lnTo>
                    <a:pt x="0" y="123"/>
                  </a:lnTo>
                  <a:lnTo>
                    <a:pt x="123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03" name="Freeform 213"/>
            <p:cNvSpPr>
              <a:spLocks/>
            </p:cNvSpPr>
            <p:nvPr/>
          </p:nvSpPr>
          <p:spPr bwMode="auto">
            <a:xfrm>
              <a:off x="2970" y="2197"/>
              <a:ext cx="123" cy="124"/>
            </a:xfrm>
            <a:custGeom>
              <a:avLst/>
              <a:gdLst>
                <a:gd name="T0" fmla="*/ 0 w 123"/>
                <a:gd name="T1" fmla="*/ 0 h 124"/>
                <a:gd name="T2" fmla="*/ 63 w 123"/>
                <a:gd name="T3" fmla="*/ 124 h 124"/>
                <a:gd name="T4" fmla="*/ 123 w 123"/>
                <a:gd name="T5" fmla="*/ 0 h 124"/>
                <a:gd name="T6" fmla="*/ 0 w 123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124"/>
                <a:gd name="T14" fmla="*/ 123 w 123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124">
                  <a:moveTo>
                    <a:pt x="0" y="0"/>
                  </a:moveTo>
                  <a:lnTo>
                    <a:pt x="63" y="124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48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Efficiency Curves</a:t>
            </a:r>
          </a:p>
        </p:txBody>
      </p:sp>
      <p:pic>
        <p:nvPicPr>
          <p:cNvPr id="25603" name="Picture 3" descr="C:\user\Nagesh\pumps\Oversized pump_files\7-10-2.gif"/>
          <p:cNvPicPr>
            <a:picLocks noChangeAspect="1" noChangeArrowheads="1"/>
          </p:cNvPicPr>
          <p:nvPr/>
        </p:nvPicPr>
        <p:blipFill>
          <a:blip r:embed="rId3">
            <a:lum bright="-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357313"/>
            <a:ext cx="539115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95800" y="1146175"/>
            <a:ext cx="946150" cy="530225"/>
            <a:chOff x="2832" y="722"/>
            <a:chExt cx="596" cy="334"/>
          </a:xfrm>
        </p:grpSpPr>
        <p:sp>
          <p:nvSpPr>
            <p:cNvPr id="266248" name="AutoShape 5"/>
            <p:cNvSpPr>
              <a:spLocks noChangeArrowheads="1"/>
            </p:cNvSpPr>
            <p:nvPr/>
          </p:nvSpPr>
          <p:spPr bwMode="auto">
            <a:xfrm rot="726550">
              <a:off x="2832" y="722"/>
              <a:ext cx="586" cy="334"/>
            </a:xfrm>
            <a:prstGeom prst="wedgeEllipseCallout">
              <a:avLst>
                <a:gd name="adj1" fmla="val -62093"/>
                <a:gd name="adj2" fmla="val 6690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266249" name="Text Box 6"/>
            <p:cNvSpPr txBox="1">
              <a:spLocks noChangeArrowheads="1"/>
            </p:cNvSpPr>
            <p:nvPr/>
          </p:nvSpPr>
          <p:spPr bwMode="auto">
            <a:xfrm>
              <a:off x="2844" y="780"/>
              <a:ext cx="5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28.6 kW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48000" y="4648200"/>
            <a:ext cx="930275" cy="530225"/>
            <a:chOff x="1920" y="2928"/>
            <a:chExt cx="586" cy="334"/>
          </a:xfrm>
        </p:grpSpPr>
        <p:sp>
          <p:nvSpPr>
            <p:cNvPr id="266246" name="AutoShape 8"/>
            <p:cNvSpPr>
              <a:spLocks noChangeArrowheads="1"/>
            </p:cNvSpPr>
            <p:nvPr/>
          </p:nvSpPr>
          <p:spPr bwMode="auto">
            <a:xfrm rot="726550">
              <a:off x="1920" y="2928"/>
              <a:ext cx="586" cy="334"/>
            </a:xfrm>
            <a:prstGeom prst="wedgeEllipseCallout">
              <a:avLst>
                <a:gd name="adj1" fmla="val 11741"/>
                <a:gd name="adj2" fmla="val -10877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266247" name="Text Box 9"/>
            <p:cNvSpPr txBox="1">
              <a:spLocks noChangeArrowheads="1"/>
            </p:cNvSpPr>
            <p:nvPr/>
          </p:nvSpPr>
          <p:spPr bwMode="auto">
            <a:xfrm>
              <a:off x="1920" y="2976"/>
              <a:ext cx="5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14.8 kW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1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 dirty="0" smtClean="0">
                <a:cs typeface="Times New Roman" panose="02020603050405020304" pitchFamily="18" charset="0"/>
              </a:rPr>
              <a:t>If we </a:t>
            </a:r>
            <a:r>
              <a:rPr lang="en-US" altLang="en-US" i="1" smtClean="0">
                <a:cs typeface="Times New Roman" panose="02020603050405020304" pitchFamily="18" charset="0"/>
              </a:rPr>
              <a:t>select E, </a:t>
            </a:r>
            <a:r>
              <a:rPr lang="en-US" altLang="en-US" i="1" dirty="0" smtClean="0">
                <a:cs typeface="Times New Roman" panose="02020603050405020304" pitchFamily="18" charset="0"/>
              </a:rPr>
              <a:t>then the pump efficiency is 60%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26726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Hydraulic Power =  </a:t>
            </a:r>
            <a:r>
              <a:rPr lang="en-US" altLang="en-US" sz="1400" u="sng" dirty="0" smtClean="0">
                <a:cs typeface="Times New Roman" panose="02020603050405020304" pitchFamily="18" charset="0"/>
              </a:rPr>
              <a:t>Q (m</a:t>
            </a:r>
            <a:r>
              <a:rPr lang="en-US" altLang="en-US" sz="1400" u="sng" baseline="30000" dirty="0" smtClean="0">
                <a:cs typeface="Times New Roman" panose="02020603050405020304" pitchFamily="18" charset="0"/>
              </a:rPr>
              <a:t>3</a:t>
            </a:r>
            <a:r>
              <a:rPr lang="en-US" altLang="en-US" sz="1400" u="sng" dirty="0" smtClean="0">
                <a:cs typeface="Times New Roman" panose="02020603050405020304" pitchFamily="18" charset="0"/>
              </a:rPr>
              <a:t>/s) x </a:t>
            </a:r>
            <a:r>
              <a:rPr lang="en-US" altLang="en-US" sz="1400" u="sng" smtClean="0">
                <a:cs typeface="Times New Roman" panose="02020603050405020304" pitchFamily="18" charset="0"/>
              </a:rPr>
              <a:t>Total head, </a:t>
            </a:r>
            <a:r>
              <a:rPr lang="en-US" altLang="en-US" sz="1400" u="sng" dirty="0" err="1" smtClean="0">
                <a:cs typeface="Times New Roman" panose="02020603050405020304" pitchFamily="18" charset="0"/>
              </a:rPr>
              <a:t>h</a:t>
            </a:r>
            <a:r>
              <a:rPr lang="en-US" altLang="en-US" sz="1400" u="sng" baseline="-30000" dirty="0" err="1" smtClean="0">
                <a:cs typeface="Times New Roman" panose="02020603050405020304" pitchFamily="18" charset="0"/>
              </a:rPr>
              <a:t>d</a:t>
            </a:r>
            <a:r>
              <a:rPr lang="en-US" altLang="en-US" sz="1400" u="sng" baseline="-300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u="sng" dirty="0" smtClean="0">
                <a:cs typeface="Times New Roman" panose="02020603050405020304" pitchFamily="18" charset="0"/>
              </a:rPr>
              <a:t>- </a:t>
            </a:r>
            <a:r>
              <a:rPr lang="en-US" altLang="en-US" sz="1400" u="sng" dirty="0" err="1" smtClean="0">
                <a:cs typeface="Times New Roman" panose="02020603050405020304" pitchFamily="18" charset="0"/>
              </a:rPr>
              <a:t>h</a:t>
            </a:r>
            <a:r>
              <a:rPr lang="en-US" altLang="en-US" sz="1400" u="sng" baseline="-30000" dirty="0" err="1" smtClean="0">
                <a:cs typeface="Times New Roman" panose="02020603050405020304" pitchFamily="18" charset="0"/>
              </a:rPr>
              <a:t>s</a:t>
            </a:r>
            <a:r>
              <a:rPr lang="en-US" altLang="en-US" sz="1400" u="sng" dirty="0" smtClean="0">
                <a:cs typeface="Times New Roman" panose="02020603050405020304" pitchFamily="18" charset="0"/>
              </a:rPr>
              <a:t> (m) x </a:t>
            </a:r>
            <a:r>
              <a:rPr lang="en-US" altLang="en-US" sz="1400" u="sng" dirty="0" smtClean="0">
                <a:cs typeface="Times New Roman" panose="02020603050405020304" pitchFamily="18" charset="0"/>
                <a:sym typeface="SymbolPS" pitchFamily="18" charset="2"/>
              </a:rPr>
              <a:t></a:t>
            </a:r>
            <a:r>
              <a:rPr lang="en-US" altLang="en-US" sz="1400" u="sng" dirty="0" smtClean="0">
                <a:cs typeface="Times New Roman" panose="02020603050405020304" pitchFamily="18" charset="0"/>
              </a:rPr>
              <a:t> (kg/m</a:t>
            </a:r>
            <a:r>
              <a:rPr lang="en-US" altLang="en-US" sz="1400" u="sng" baseline="30000" dirty="0" smtClean="0">
                <a:cs typeface="Times New Roman" panose="02020603050405020304" pitchFamily="18" charset="0"/>
              </a:rPr>
              <a:t>3</a:t>
            </a:r>
            <a:r>
              <a:rPr lang="en-US" altLang="en-US" sz="1400" u="sng" dirty="0" smtClean="0">
                <a:cs typeface="Times New Roman" panose="02020603050405020304" pitchFamily="18" charset="0"/>
              </a:rPr>
              <a:t>) x g (m</a:t>
            </a:r>
            <a:r>
              <a:rPr lang="en-US" altLang="en-US" sz="1400" u="sng" baseline="30000" dirty="0" smtClean="0">
                <a:cs typeface="Times New Roman" panose="02020603050405020304" pitchFamily="18" charset="0"/>
              </a:rPr>
              <a:t>2</a:t>
            </a:r>
            <a:r>
              <a:rPr lang="en-US" altLang="en-US" sz="1400" u="sng" dirty="0" smtClean="0">
                <a:cs typeface="Times New Roman" panose="02020603050405020304" pitchFamily="18" charset="0"/>
              </a:rPr>
              <a:t>/s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)  						               1000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cs typeface="Times New Roman" panose="02020603050405020304" pitchFamily="18" charset="0"/>
              </a:rPr>
              <a:t>    =   </a:t>
            </a:r>
            <a:r>
              <a:rPr lang="en-US" altLang="en-US" sz="2800" u="sng" dirty="0" smtClean="0">
                <a:cs typeface="Times New Roman" panose="02020603050405020304" pitchFamily="18" charset="0"/>
              </a:rPr>
              <a:t>(68/3600) x 47 x 1000 x 9.81 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cs typeface="Times New Roman" panose="02020603050405020304" pitchFamily="18" charset="0"/>
              </a:rPr>
              <a:t>                           1000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cs typeface="Times New Roman" panose="02020603050405020304" pitchFamily="18" charset="0"/>
              </a:rPr>
              <a:t>    =   </a:t>
            </a:r>
            <a:r>
              <a:rPr lang="en-US" altLang="en-US" sz="28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8.7 kW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Shaft Power   -  8.7 / 0.60       = </a:t>
            </a:r>
            <a:r>
              <a:rPr lang="en-US" altLang="en-US" sz="28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14.5 Kw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Motor Power  -   14.8 / 0.9       = </a:t>
            </a:r>
            <a:r>
              <a:rPr lang="en-US" altLang="en-US" sz="2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16.1Kw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(considering a motor efficiency of 90%)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722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 dirty="0" smtClean="0">
                <a:cs typeface="Times New Roman" panose="02020603050405020304" pitchFamily="18" charset="0"/>
              </a:rPr>
              <a:t>If we </a:t>
            </a:r>
            <a:r>
              <a:rPr lang="en-US" altLang="en-US" i="1" smtClean="0">
                <a:cs typeface="Times New Roman" panose="02020603050405020304" pitchFamily="18" charset="0"/>
              </a:rPr>
              <a:t>select A, </a:t>
            </a:r>
            <a:r>
              <a:rPr lang="en-US" altLang="en-US" i="1" dirty="0" smtClean="0">
                <a:cs typeface="Times New Roman" panose="02020603050405020304" pitchFamily="18" charset="0"/>
              </a:rPr>
              <a:t>then the pump efficiency is 50% 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Hydraulic Power =  </a:t>
            </a:r>
            <a:r>
              <a:rPr lang="en-US" altLang="en-US" sz="1400" u="sng" dirty="0" smtClean="0">
                <a:cs typeface="Times New Roman" panose="02020603050405020304" pitchFamily="18" charset="0"/>
              </a:rPr>
              <a:t>Q (m</a:t>
            </a:r>
            <a:r>
              <a:rPr lang="en-US" altLang="en-US" sz="1400" u="sng" baseline="30000" dirty="0" smtClean="0">
                <a:cs typeface="Times New Roman" panose="02020603050405020304" pitchFamily="18" charset="0"/>
              </a:rPr>
              <a:t>3</a:t>
            </a:r>
            <a:r>
              <a:rPr lang="en-US" altLang="en-US" sz="1400" u="sng" dirty="0" smtClean="0">
                <a:cs typeface="Times New Roman" panose="02020603050405020304" pitchFamily="18" charset="0"/>
              </a:rPr>
              <a:t>/s) x </a:t>
            </a:r>
            <a:r>
              <a:rPr lang="en-US" altLang="en-US" sz="1400" u="sng" smtClean="0">
                <a:cs typeface="Times New Roman" panose="02020603050405020304" pitchFamily="18" charset="0"/>
              </a:rPr>
              <a:t>Total head, </a:t>
            </a:r>
            <a:r>
              <a:rPr lang="en-US" altLang="en-US" sz="1400" u="sng" dirty="0" err="1" smtClean="0">
                <a:cs typeface="Times New Roman" panose="02020603050405020304" pitchFamily="18" charset="0"/>
              </a:rPr>
              <a:t>h</a:t>
            </a:r>
            <a:r>
              <a:rPr lang="en-US" altLang="en-US" sz="1400" u="sng" baseline="-30000" dirty="0" err="1" smtClean="0">
                <a:cs typeface="Times New Roman" panose="02020603050405020304" pitchFamily="18" charset="0"/>
              </a:rPr>
              <a:t>d</a:t>
            </a:r>
            <a:r>
              <a:rPr lang="en-US" altLang="en-US" sz="1400" u="sng" baseline="-300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u="sng" dirty="0" smtClean="0">
                <a:cs typeface="Times New Roman" panose="02020603050405020304" pitchFamily="18" charset="0"/>
              </a:rPr>
              <a:t>- </a:t>
            </a:r>
            <a:r>
              <a:rPr lang="en-US" altLang="en-US" sz="1400" u="sng" dirty="0" err="1" smtClean="0">
                <a:cs typeface="Times New Roman" panose="02020603050405020304" pitchFamily="18" charset="0"/>
              </a:rPr>
              <a:t>h</a:t>
            </a:r>
            <a:r>
              <a:rPr lang="en-US" altLang="en-US" sz="1400" u="sng" baseline="-30000" dirty="0" err="1" smtClean="0">
                <a:cs typeface="Times New Roman" panose="02020603050405020304" pitchFamily="18" charset="0"/>
              </a:rPr>
              <a:t>s</a:t>
            </a:r>
            <a:r>
              <a:rPr lang="en-US" altLang="en-US" sz="1400" u="sng" dirty="0" smtClean="0">
                <a:cs typeface="Times New Roman" panose="02020603050405020304" pitchFamily="18" charset="0"/>
              </a:rPr>
              <a:t> (m) x </a:t>
            </a:r>
            <a:r>
              <a:rPr lang="en-US" altLang="en-US" sz="1400" u="sng" dirty="0" smtClean="0">
                <a:cs typeface="Times New Roman" panose="02020603050405020304" pitchFamily="18" charset="0"/>
                <a:sym typeface="SymbolPS" pitchFamily="18" charset="2"/>
              </a:rPr>
              <a:t></a:t>
            </a:r>
            <a:r>
              <a:rPr lang="en-US" altLang="en-US" sz="1400" u="sng" dirty="0" smtClean="0">
                <a:cs typeface="Times New Roman" panose="02020603050405020304" pitchFamily="18" charset="0"/>
              </a:rPr>
              <a:t> (kg/m</a:t>
            </a:r>
            <a:r>
              <a:rPr lang="en-US" altLang="en-US" sz="1400" u="sng" baseline="30000" dirty="0" smtClean="0">
                <a:cs typeface="Times New Roman" panose="02020603050405020304" pitchFamily="18" charset="0"/>
              </a:rPr>
              <a:t>3</a:t>
            </a:r>
            <a:r>
              <a:rPr lang="en-US" altLang="en-US" sz="1400" u="sng" dirty="0" smtClean="0">
                <a:cs typeface="Times New Roman" panose="02020603050405020304" pitchFamily="18" charset="0"/>
              </a:rPr>
              <a:t>) x g (m</a:t>
            </a:r>
            <a:r>
              <a:rPr lang="en-US" altLang="en-US" sz="1400" u="sng" baseline="30000" dirty="0" smtClean="0">
                <a:cs typeface="Times New Roman" panose="02020603050405020304" pitchFamily="18" charset="0"/>
              </a:rPr>
              <a:t>2</a:t>
            </a:r>
            <a:r>
              <a:rPr lang="en-US" altLang="en-US" sz="1400" u="sng" dirty="0" smtClean="0">
                <a:cs typeface="Times New Roman" panose="02020603050405020304" pitchFamily="18" charset="0"/>
              </a:rPr>
              <a:t>/s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)  						               1000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800" u="sng" dirty="0" smtClean="0">
                <a:cs typeface="Times New Roman" panose="02020603050405020304" pitchFamily="18" charset="0"/>
              </a:rPr>
              <a:t>(68/3600) x 76 x 1000 x 9.81 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cs typeface="Times New Roman" panose="02020603050405020304" pitchFamily="18" charset="0"/>
              </a:rPr>
              <a:t>                           1000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cs typeface="Times New Roman" panose="02020603050405020304" pitchFamily="18" charset="0"/>
              </a:rPr>
              <a:t>    =   </a:t>
            </a:r>
            <a:r>
              <a:rPr lang="en-US" altLang="en-US" sz="28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14 kW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cs typeface="Times New Roman" panose="02020603050405020304" pitchFamily="18" charset="0"/>
              </a:rPr>
              <a:t>Shaft Power   -  14 / 0.50       = </a:t>
            </a:r>
            <a:r>
              <a:rPr lang="en-US" altLang="en-US" sz="28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28 Kw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cs typeface="Times New Roman" panose="02020603050405020304" pitchFamily="18" charset="0"/>
              </a:rPr>
              <a:t>Motor Power  -   28 / 0.9       = </a:t>
            </a:r>
            <a:r>
              <a:rPr lang="en-US" altLang="en-US" sz="28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31 Kw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(considering a motor efficiency of 90%) </a:t>
            </a:r>
          </a:p>
        </p:txBody>
      </p:sp>
    </p:spTree>
    <p:extLst>
      <p:ext uri="{BB962C8B-B14F-4D97-AF65-F5344CB8AC3E}">
        <p14:creationId xmlns:p14="http://schemas.microsoft.com/office/powerpoint/2010/main" val="31730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/>
              <a:t>Pumps and Pumping Systems</a:t>
            </a:r>
          </a:p>
        </p:txBody>
      </p:sp>
      <p:pic>
        <p:nvPicPr>
          <p:cNvPr id="250883" name="Picture 3" descr="ImpellerAn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4" name="Picture 4" descr="\\Dharma\Sharable files\cpump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57200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2057400" y="6140450"/>
            <a:ext cx="423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latin typeface="Times New Roman" panose="02020603050405020304" pitchFamily="18" charset="0"/>
              </a:rPr>
              <a:t>Centrifugal Pumps</a:t>
            </a:r>
          </a:p>
        </p:txBody>
      </p:sp>
    </p:spTree>
    <p:extLst>
      <p:ext uri="{BB962C8B-B14F-4D97-AF65-F5344CB8AC3E}">
        <p14:creationId xmlns:p14="http://schemas.microsoft.com/office/powerpoint/2010/main" val="6621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Using oversized pump !</a:t>
            </a:r>
          </a:p>
        </p:txBody>
      </p:sp>
      <p:sp>
        <p:nvSpPr>
          <p:cNvPr id="26931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marL="53975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As shown in </a:t>
            </a:r>
            <a:r>
              <a:rPr lang="en-US" altLang="en-US" sz="2400" smtClean="0"/>
              <a:t>the drawing, </a:t>
            </a:r>
            <a:r>
              <a:rPr lang="en-US" altLang="en-US" sz="2400" dirty="0" smtClean="0"/>
              <a:t>we should be using impeller "E" to </a:t>
            </a:r>
            <a:r>
              <a:rPr lang="en-US" altLang="en-US" sz="2400" smtClean="0"/>
              <a:t>do this, </a:t>
            </a:r>
            <a:r>
              <a:rPr lang="en-US" altLang="en-US" sz="2400" dirty="0" smtClean="0"/>
              <a:t>but we have an oversized pump so we are using the larger impeller "A" with the pump discharge valve throttled back to 68 cubic meters </a:t>
            </a:r>
            <a:r>
              <a:rPr lang="en-US" altLang="en-US" sz="2400" smtClean="0"/>
              <a:t>per hour, </a:t>
            </a:r>
            <a:r>
              <a:rPr lang="en-US" altLang="en-US" sz="2400" dirty="0" smtClean="0"/>
              <a:t>giving us an actual head of 76 meters. </a:t>
            </a:r>
          </a:p>
          <a:p>
            <a:pPr marL="53975" indent="0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/>
          </a:p>
          <a:p>
            <a:pPr marL="53975" indent="0" eaLnBrk="1" hangingPunct="1"/>
            <a:r>
              <a:rPr lang="en-US" altLang="en-US" sz="2000" smtClean="0">
                <a:cs typeface="Times New Roman" panose="02020603050405020304" pitchFamily="18" charset="0"/>
              </a:rPr>
              <a:t>Hence,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additional power drawn by A over E is 31 –16.1 = 14.9 kW.</a:t>
            </a:r>
          </a:p>
          <a:p>
            <a:pPr marL="53975" indent="0" eaLnBrk="1" hangingPunct="1"/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Extra energy used - 8760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hrs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yr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x 14.9      </a:t>
            </a:r>
            <a:r>
              <a:rPr lang="en-US" altLang="en-US" sz="2000" smtClean="0">
                <a:solidFill>
                  <a:srgbClr val="000000"/>
                </a:solidFill>
                <a:cs typeface="Times New Roman" panose="02020603050405020304" pitchFamily="18" charset="0"/>
              </a:rPr>
              <a:t>= 1,30,524 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kw.</a:t>
            </a: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marL="53975" indent="0" eaLnBrk="1" hangingPunct="1"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				            =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Rs</a:t>
            </a:r>
            <a:r>
              <a:rPr lang="en-US" altLang="en-US" sz="2000" smtClean="0">
                <a:solidFill>
                  <a:srgbClr val="000000"/>
                </a:solidFill>
                <a:cs typeface="Times New Roman" panose="02020603050405020304" pitchFamily="18" charset="0"/>
              </a:rPr>
              <a:t>. 5,22,096/annum</a:t>
            </a: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marL="53975" indent="0" eaLnBrk="1" hangingPunct="1"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 </a:t>
            </a:r>
            <a:r>
              <a:rPr lang="en-US" altLang="en-US" sz="20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this example, </a:t>
            </a:r>
            <a:r>
              <a:rPr lang="en-US" altLang="en-US" sz="2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the extra cost of the electricity is more than the cost of purchasing a new pump.</a:t>
            </a:r>
            <a:endParaRPr lang="en-US" altLang="en-US" sz="2000" b="1" dirty="0" smtClean="0">
              <a:cs typeface="Times New Roman" panose="02020603050405020304" pitchFamily="18" charset="0"/>
            </a:endParaRPr>
          </a:p>
          <a:p>
            <a:pPr marL="53975" indent="0" eaLnBrk="1" hangingPunct="1"/>
            <a:endParaRPr lang="en-US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513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762000"/>
          <a:ext cx="8077199" cy="5730875"/>
        </p:xfrm>
        <a:graphic>
          <a:graphicData uri="http://schemas.openxmlformats.org/drawingml/2006/table">
            <a:tbl>
              <a:tblPr/>
              <a:tblGrid>
                <a:gridCol w="2839231"/>
                <a:gridCol w="2071920"/>
                <a:gridCol w="3166048"/>
              </a:tblGrid>
              <a:tr h="345478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Symptoms 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that Indicate Potential for Energy Savings</a:t>
                      </a:r>
                      <a:endParaRPr lang="en-GB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54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Symptom</a:t>
                      </a:r>
                      <a:endParaRPr lang="en-GB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Likely Reason</a:t>
                      </a:r>
                      <a:endParaRPr lang="en-GB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Best Solutions</a:t>
                      </a:r>
                      <a:endParaRPr lang="en-GB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33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Throttle valve-controlled systems</a:t>
                      </a:r>
                      <a:endParaRPr lang="en-GB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Oversized pump</a:t>
                      </a:r>
                      <a:endParaRPr lang="en-GB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Trim </a:t>
                      </a:r>
                      <a:r>
                        <a:rPr lang="en-US" sz="2000" smtClean="0">
                          <a:latin typeface="Calibri"/>
                          <a:ea typeface="Times New Roman"/>
                          <a:cs typeface="Times New Roman"/>
                        </a:rPr>
                        <a:t>impeller, 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smaller </a:t>
                      </a:r>
                      <a:r>
                        <a:rPr lang="en-US" sz="2000" smtClean="0">
                          <a:latin typeface="Calibri"/>
                          <a:ea typeface="Times New Roman"/>
                          <a:cs typeface="Times New Roman"/>
                        </a:rPr>
                        <a:t>impeller,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variable 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speed </a:t>
                      </a:r>
                      <a:r>
                        <a:rPr lang="en-US" sz="2000" smtClean="0">
                          <a:latin typeface="Calibri"/>
                          <a:ea typeface="Times New Roman"/>
                          <a:cs typeface="Times New Roman"/>
                        </a:rPr>
                        <a:t>drive,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two 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speed </a:t>
                      </a:r>
                      <a:r>
                        <a:rPr lang="en-US" sz="2000" smtClean="0">
                          <a:latin typeface="Calibri"/>
                          <a:ea typeface="Times New Roman"/>
                          <a:cs typeface="Times New Roman"/>
                        </a:rPr>
                        <a:t>drive,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lower rpm</a:t>
                      </a:r>
                      <a:endParaRPr lang="en-GB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33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Bypass line (partially or completely) open</a:t>
                      </a:r>
                      <a:endParaRPr lang="en-GB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Oversized pump</a:t>
                      </a:r>
                      <a:endParaRPr lang="en-GB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Trim </a:t>
                      </a:r>
                      <a:r>
                        <a:rPr lang="en-US" sz="2000" smtClean="0">
                          <a:latin typeface="Calibri"/>
                          <a:ea typeface="Times New Roman"/>
                          <a:cs typeface="Times New Roman"/>
                        </a:rPr>
                        <a:t>impeller, 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smaller </a:t>
                      </a:r>
                      <a:r>
                        <a:rPr lang="en-US" sz="2000" smtClean="0">
                          <a:latin typeface="Calibri"/>
                          <a:ea typeface="Times New Roman"/>
                          <a:cs typeface="Times New Roman"/>
                        </a:rPr>
                        <a:t>impeller,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variable 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speed </a:t>
                      </a:r>
                      <a:r>
                        <a:rPr lang="en-US" sz="2000" smtClean="0">
                          <a:latin typeface="Calibri"/>
                          <a:ea typeface="Times New Roman"/>
                          <a:cs typeface="Times New Roman"/>
                        </a:rPr>
                        <a:t>drive,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two 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speed </a:t>
                      </a:r>
                      <a:r>
                        <a:rPr lang="en-US" sz="2000" smtClean="0">
                          <a:latin typeface="Calibri"/>
                          <a:ea typeface="Times New Roman"/>
                          <a:cs typeface="Times New Roman"/>
                        </a:rPr>
                        <a:t>drive,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lower rpm</a:t>
                      </a:r>
                      <a:endParaRPr lang="en-GB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33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Multiple parallel pump system with the same number of pumps always operating</a:t>
                      </a:r>
                      <a:endParaRPr lang="en-GB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Pump use not monitored or controlled</a:t>
                      </a:r>
                      <a:endParaRPr lang="en-GB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Install controls</a:t>
                      </a:r>
                      <a:endParaRPr lang="en-GB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95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Constant pump operation in a batch environment</a:t>
                      </a:r>
                      <a:endParaRPr lang="en-GB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Wrong system design</a:t>
                      </a:r>
                      <a:endParaRPr lang="en-GB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On-off controls</a:t>
                      </a:r>
                      <a:endParaRPr lang="en-GB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95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High maintenance cost 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smtClean="0">
                          <a:latin typeface="Calibri"/>
                          <a:ea typeface="Times New Roman"/>
                          <a:cs typeface="Times New Roman"/>
                        </a:rPr>
                        <a:t>seals,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bearings)</a:t>
                      </a:r>
                      <a:endParaRPr lang="en-GB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Pump operated far away from BEP</a:t>
                      </a:r>
                      <a:endParaRPr lang="en-GB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Match pump capacity with system requirement</a:t>
                      </a:r>
                      <a:endParaRPr lang="en-GB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5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001000" cy="457200"/>
          </a:xfrm>
          <a:solidFill>
            <a:schemeClr val="hlink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Flow vs Speed</a:t>
            </a:r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152400" y="1219200"/>
            <a:ext cx="58674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If the speed of the impeller is increased from N</a:t>
            </a:r>
            <a:r>
              <a:rPr lang="en-US" altLang="en-US" sz="2400" baseline="-30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</a:rPr>
              <a:t> to </a:t>
            </a:r>
            <a:r>
              <a:rPr lang="en-US" altLang="en-US" sz="2400">
                <a:latin typeface="Times New Roman" panose="02020603050405020304" pitchFamily="18" charset="0"/>
              </a:rPr>
              <a:t>N</a:t>
            </a:r>
            <a:r>
              <a:rPr lang="en-US" altLang="en-US" sz="2400" baseline="-30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Times New Roman" panose="02020603050405020304" pitchFamily="18" charset="0"/>
              </a:rPr>
              <a:t>rpm, </a:t>
            </a:r>
            <a:r>
              <a:rPr lang="en-US" altLang="en-US" sz="2400" dirty="0">
                <a:latin typeface="Times New Roman" panose="02020603050405020304" pitchFamily="18" charset="0"/>
              </a:rPr>
              <a:t>the flow rate will increase from Q</a:t>
            </a:r>
            <a:r>
              <a:rPr lang="en-US" altLang="en-US" sz="2400" baseline="-30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</a:rPr>
              <a:t> to Q</a:t>
            </a:r>
            <a:r>
              <a:rPr lang="en-US" altLang="en-US" sz="2400" baseline="-30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 as per the given formula: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3900" dirty="0">
                <a:latin typeface="Times New Roman" panose="02020603050405020304" pitchFamily="18" charset="0"/>
              </a:rPr>
              <a:t> </a:t>
            </a:r>
            <a:r>
              <a:rPr lang="en-US" altLang="en-US" sz="2400" dirty="0">
                <a:latin typeface="Times New Roman" panose="02020603050405020304" pitchFamily="18" charset="0"/>
              </a:rPr>
              <a:t>           </a:t>
            </a:r>
          </a:p>
        </p:txBody>
      </p:sp>
      <p:pic>
        <p:nvPicPr>
          <p:cNvPr id="271364" name="Picture 4" descr="Q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2209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953000" y="3581400"/>
            <a:ext cx="4191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Flow: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Q1 / Q2 = N1 / N2</a:t>
            </a:r>
            <a:endParaRPr lang="en-US" sz="20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Example:  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100 / Q</a:t>
            </a:r>
            <a:r>
              <a:rPr lang="en-US" sz="2000" b="1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= 1750/3500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                         Q</a:t>
            </a:r>
            <a:r>
              <a:rPr lang="en-US" sz="2000" b="1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= 200 m</a:t>
            </a:r>
            <a:r>
              <a:rPr lang="en-US" sz="20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/hr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381000" y="3429000"/>
            <a:ext cx="4343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affinity law for a centrifugal pump with the impeller diameter held constant and the speed changed:</a:t>
            </a:r>
            <a:endParaRPr lang="en-US" altLang="en-US" sz="24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620000" cy="457200"/>
          </a:xfrm>
          <a:solidFill>
            <a:schemeClr val="hlink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Head Vs speed</a:t>
            </a:r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0" y="990600"/>
            <a:ext cx="4724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The head developed(H) will be proportional to the square of the </a:t>
            </a:r>
            <a:r>
              <a:rPr lang="en-US" altLang="en-US" sz="2400">
                <a:latin typeface="Times New Roman" panose="02020603050405020304" pitchFamily="18" charset="0"/>
              </a:rPr>
              <a:t>quantity </a:t>
            </a:r>
            <a:r>
              <a:rPr lang="en-US" altLang="en-US" sz="2400" smtClean="0">
                <a:latin typeface="Times New Roman" panose="02020603050405020304" pitchFamily="18" charset="0"/>
              </a:rPr>
              <a:t>discharged, </a:t>
            </a:r>
            <a:r>
              <a:rPr lang="en-US" altLang="en-US" sz="2400" dirty="0">
                <a:latin typeface="Times New Roman" panose="02020603050405020304" pitchFamily="18" charset="0"/>
              </a:rPr>
              <a:t>so that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72388" name="Picture 4" descr="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28688"/>
            <a:ext cx="40386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66800" y="2438400"/>
            <a:ext cx="7239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Head:</a:t>
            </a: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H1/H2 = (N1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)   / (N2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)  </a:t>
            </a:r>
            <a:endParaRPr lang="en-US" sz="280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Example:   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100 /H</a:t>
            </a:r>
            <a:r>
              <a:rPr lang="en-US" sz="2800" b="1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= 1750 2   / 3500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			    H</a:t>
            </a:r>
            <a:r>
              <a:rPr lang="en-US" sz="2800" b="1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= 400 m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4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858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en-US" altLang="en-US" sz="4000" smtClean="0"/>
              <a:t>Power Vs Speed</a:t>
            </a:r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0" y="1371600"/>
            <a:ext cx="4343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The power consumed(W) will be the product of H </a:t>
            </a:r>
            <a:r>
              <a:rPr lang="en-US" altLang="en-US" sz="2400">
                <a:latin typeface="Times New Roman" panose="02020603050405020304" pitchFamily="18" charset="0"/>
              </a:rPr>
              <a:t>and </a:t>
            </a:r>
            <a:r>
              <a:rPr lang="en-US" altLang="en-US" sz="2400" smtClean="0">
                <a:latin typeface="Times New Roman" panose="02020603050405020304" pitchFamily="18" charset="0"/>
              </a:rPr>
              <a:t>Q, and, </a:t>
            </a:r>
            <a:r>
              <a:rPr lang="en-US" altLang="en-US" sz="2400" dirty="0">
                <a:latin typeface="Times New Roman" panose="02020603050405020304" pitchFamily="18" charset="0"/>
              </a:rPr>
              <a:t>therefore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73412" name="Picture 4" descr="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11288"/>
            <a:ext cx="434340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3413" name="Group 5"/>
          <p:cNvGrpSpPr>
            <a:grpSpLocks/>
          </p:cNvGrpSpPr>
          <p:nvPr/>
        </p:nvGrpSpPr>
        <p:grpSpPr bwMode="auto">
          <a:xfrm>
            <a:off x="1524000" y="3581400"/>
            <a:ext cx="7086600" cy="2347913"/>
            <a:chOff x="0" y="0"/>
            <a:chExt cx="3451" cy="1479"/>
          </a:xfrm>
        </p:grpSpPr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451" cy="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Power(kW):</a:t>
              </a:r>
            </a:p>
            <a:p>
              <a:pPr>
                <a:defRPr/>
              </a:pPr>
              <a:endPara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  <a:p>
              <a:pPr eaLnBrk="0" hangingPunct="0">
                <a:defRPr/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kW1 / kW2 = (N1</a:t>
              </a:r>
              <a:r>
                <a:rPr lang="en-US" sz="2800" b="1" baseline="30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)  / (N2</a:t>
              </a:r>
              <a:r>
                <a:rPr lang="en-US" sz="2800" b="1" baseline="30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)  </a:t>
              </a:r>
              <a:endParaRPr lang="en-US" sz="2400">
                <a:latin typeface="Times New Roman" pitchFamily="18" charset="0"/>
              </a:endParaRPr>
            </a:p>
            <a:p>
              <a:pPr eaLnBrk="0" hangingPunct="0">
                <a:defRPr/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Example:   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5/kW</a:t>
              </a:r>
              <a:r>
                <a:rPr lang="en-US" sz="2400" b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= 17503   / 35003  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                        kW</a:t>
              </a:r>
              <a:r>
                <a:rPr lang="en-US" sz="2400" b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= 40</a:t>
              </a:r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73415" name="Rectangle 7"/>
            <p:cNvSpPr>
              <a:spLocks noChangeArrowheads="1"/>
            </p:cNvSpPr>
            <p:nvPr/>
          </p:nvSpPr>
          <p:spPr bwMode="auto">
            <a:xfrm>
              <a:off x="0" y="906"/>
              <a:ext cx="0" cy="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0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434" name="Group 2"/>
          <p:cNvGrpSpPr>
            <a:grpSpLocks/>
          </p:cNvGrpSpPr>
          <p:nvPr/>
        </p:nvGrpSpPr>
        <p:grpSpPr bwMode="auto">
          <a:xfrm>
            <a:off x="838200" y="1606550"/>
            <a:ext cx="7772400" cy="5022850"/>
            <a:chOff x="0" y="0"/>
            <a:chExt cx="5760" cy="3589"/>
          </a:xfrm>
        </p:grpSpPr>
        <p:sp>
          <p:nvSpPr>
            <p:cNvPr id="2744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3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Flow:</a:t>
              </a:r>
              <a:endParaRPr lang="en-US" altLang="en-US" sz="2000">
                <a:solidFill>
                  <a:schemeClr val="accent1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Q1 / Q2 = D1 / D2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Example: 100 / Q2 = 8/6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Q2 = 75 m</a:t>
              </a:r>
              <a:r>
                <a:rPr lang="en-US" altLang="en-US" sz="24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/hr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Head:</a:t>
              </a:r>
              <a:endParaRPr lang="en-US" altLang="en-US" sz="2000">
                <a:solidFill>
                  <a:schemeClr val="accent1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H1/H2 = (D1) x (D1) / (D2) x (D2)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Example: 100 /H2 = 8 x 8 / 6 x 6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H2 = 56.25 m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Horsepower(BHP):</a:t>
              </a:r>
              <a:endParaRPr lang="en-US" altLang="en-US" sz="2000" b="1">
                <a:solidFill>
                  <a:schemeClr val="accent1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kW1 / kW2 = (D1) x (D1) x (D1) / (D2) x (D2) x (D2) 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Example: 5/kW2 = 8 x 8 x 8 / 6 x 6 x 6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kW2 = 2.1 kW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</a:endParaRPr>
            </a:p>
          </p:txBody>
        </p:sp>
        <p:sp>
          <p:nvSpPr>
            <p:cNvPr id="274437" name="Rectangle 4"/>
            <p:cNvSpPr>
              <a:spLocks noChangeArrowheads="1"/>
            </p:cNvSpPr>
            <p:nvPr/>
          </p:nvSpPr>
          <p:spPr bwMode="auto">
            <a:xfrm>
              <a:off x="0" y="2676"/>
              <a:ext cx="0" cy="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7443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  <a:cs typeface="Times New Roman" panose="02020603050405020304" pitchFamily="18" charset="0"/>
              </a:rPr>
              <a:t>The affinity law for a centrifugal pump with the speed held constant and the impeller diameter changed</a:t>
            </a:r>
          </a:p>
        </p:txBody>
      </p:sp>
    </p:spTree>
    <p:extLst>
      <p:ext uri="{BB962C8B-B14F-4D97-AF65-F5344CB8AC3E}">
        <p14:creationId xmlns:p14="http://schemas.microsoft.com/office/powerpoint/2010/main" val="25552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Effect of speed variation</a:t>
            </a:r>
          </a:p>
        </p:txBody>
      </p:sp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3038"/>
            <a:ext cx="5943600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9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Flow Control Strategies</a:t>
            </a:r>
            <a:br>
              <a:rPr lang="en-US" altLang="en-US" sz="3600" smtClean="0"/>
            </a:br>
            <a:r>
              <a:rPr lang="en-US" altLang="en-US" sz="3600" smtClean="0"/>
              <a:t>Reducing impeller diameter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anose="02020603050405020304" pitchFamily="18" charset="0"/>
              </a:rPr>
              <a:t>Changing the impeller diameter gives a proportional change in peripheral velocity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anose="02020603050405020304" pitchFamily="18" charset="0"/>
              </a:rPr>
              <a:t>Diameter changes are generally limited to reducing the diameter to about 75% of </a:t>
            </a:r>
            <a:r>
              <a:rPr lang="en-US" altLang="en-US" sz="2000" smtClean="0">
                <a:cs typeface="Times New Roman" panose="02020603050405020304" pitchFamily="18" charset="0"/>
              </a:rPr>
              <a:t>the maximum,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i.e. a head reduction to about 50%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cs typeface="Times New Roman" panose="02020603050405020304" pitchFamily="18" charset="0"/>
              </a:rPr>
              <a:t>Beyond this,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efficiency and NPSH are badly affected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anose="02020603050405020304" pitchFamily="18" charset="0"/>
              </a:rPr>
              <a:t>However speed change can be used over a wider range without seriously reducing efficiency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anose="02020603050405020304" pitchFamily="18" charset="0"/>
              </a:rPr>
              <a:t>For example reducing the speed by 50% typically results in a reduction of efficiency by 1 or 2 percentage points.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anose="02020603050405020304" pitchFamily="18" charset="0"/>
              </a:rPr>
              <a:t>It should be noted that if the change in diameter is more than about </a:t>
            </a:r>
            <a:r>
              <a:rPr lang="en-US" altLang="en-US" sz="2000" smtClean="0">
                <a:cs typeface="Times New Roman" panose="02020603050405020304" pitchFamily="18" charset="0"/>
              </a:rPr>
              <a:t>5%,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the accuracy of the squared and cubic relationships can fall off and for </a:t>
            </a:r>
            <a:r>
              <a:rPr lang="en-US" altLang="en-US" sz="2000" smtClean="0">
                <a:cs typeface="Times New Roman" panose="02020603050405020304" pitchFamily="18" charset="0"/>
              </a:rPr>
              <a:t>precise calculations,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the pump manufacturer’s performance curves should be referred to </a:t>
            </a:r>
            <a:r>
              <a:rPr lang="en-US" alt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6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cs typeface="Times New Roman" panose="02020603050405020304" pitchFamily="18" charset="0"/>
              </a:rPr>
              <a:t>Impeller Diameter Reduction on Centrifugal Pump Performance</a:t>
            </a:r>
            <a:r>
              <a:rPr lang="en-US" altLang="en-US" sz="2800" smtClean="0"/>
              <a:t> </a:t>
            </a:r>
          </a:p>
        </p:txBody>
      </p:sp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9538"/>
            <a:ext cx="64008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2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cs typeface="Times New Roman" panose="02020603050405020304" pitchFamily="18" charset="0"/>
              </a:rPr>
              <a:t>Pump suction performance (NPSH)</a:t>
            </a:r>
            <a:endParaRPr lang="en-US" altLang="en-US" sz="3200" smtClean="0">
              <a:cs typeface="Times New Roman" panose="02020603050405020304" pitchFamily="18" charset="0"/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Net Positive Suction Head Available – (NPSHA)</a:t>
            </a:r>
            <a:r>
              <a:rPr lang="en-US" altLang="en-U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NPSH Required – (NPSHR)</a:t>
            </a:r>
            <a:r>
              <a:rPr lang="en-US" altLang="en-U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Cavitation</a:t>
            </a:r>
            <a:r>
              <a:rPr lang="en-US" altLang="en-U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NPSHR increases as the flow through the pump increases</a:t>
            </a:r>
            <a:r>
              <a:rPr lang="en-US" altLang="en-U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as flow increases in the </a:t>
            </a:r>
            <a:r>
              <a:rPr lang="en-US" altLang="en-US" sz="2800" smtClean="0">
                <a:cs typeface="Times New Roman" panose="02020603050405020304" pitchFamily="18" charset="0"/>
              </a:rPr>
              <a:t>suction pipework,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friction losses </a:t>
            </a:r>
            <a:r>
              <a:rPr lang="en-US" altLang="en-US" sz="2800" smtClean="0">
                <a:cs typeface="Times New Roman" panose="02020603050405020304" pitchFamily="18" charset="0"/>
              </a:rPr>
              <a:t>also increase,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giving a lower NPSHA at the </a:t>
            </a:r>
            <a:r>
              <a:rPr lang="en-US" altLang="en-US" sz="2800" smtClean="0">
                <a:cs typeface="Times New Roman" panose="02020603050405020304" pitchFamily="18" charset="0"/>
              </a:rPr>
              <a:t>pump suction,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both of which give a greater chance that cavitation will occur</a:t>
            </a:r>
            <a:r>
              <a:rPr lang="en-US" alt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5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Pump Performance Curve</a:t>
            </a:r>
          </a:p>
        </p:txBody>
      </p:sp>
      <p:pic>
        <p:nvPicPr>
          <p:cNvPr id="2519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65263"/>
            <a:ext cx="5334000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8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cs typeface="Times New Roman" panose="02020603050405020304" pitchFamily="18" charset="0"/>
              </a:rPr>
              <a:t>Pump control by varying speed:Pure friction head</a:t>
            </a:r>
            <a:endParaRPr lang="en-US" altLang="en-US" sz="3200" smtClean="0">
              <a:cs typeface="Times New Roman" panose="02020603050405020304" pitchFamily="18" charset="0"/>
            </a:endParaRPr>
          </a:p>
        </p:txBody>
      </p:sp>
      <p:sp>
        <p:nvSpPr>
          <p:cNvPr id="27955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cs typeface="Times New Roman" panose="02020603050405020304" pitchFamily="18" charset="0"/>
              </a:rPr>
              <a:t>Reducing speed in the friction loss system moves the intersection point on the system curve along a line of constant efficiency</a:t>
            </a:r>
            <a:r>
              <a:rPr lang="en-US" altLang="en-US" sz="2800" smtClean="0"/>
              <a:t> </a:t>
            </a:r>
          </a:p>
          <a:p>
            <a:pPr eaLnBrk="1" hangingPunct="1"/>
            <a:r>
              <a:rPr lang="en-US" altLang="en-US" sz="2800" smtClean="0">
                <a:cs typeface="Times New Roman" panose="02020603050405020304" pitchFamily="18" charset="0"/>
              </a:rPr>
              <a:t>The affinity laws are obeyed </a:t>
            </a:r>
          </a:p>
        </p:txBody>
      </p:sp>
      <p:pic>
        <p:nvPicPr>
          <p:cNvPr id="279556" name="Picture 8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003425"/>
            <a:ext cx="4800600" cy="4125913"/>
          </a:xfrm>
          <a:noFill/>
        </p:spPr>
      </p:pic>
    </p:spTree>
    <p:extLst>
      <p:ext uri="{BB962C8B-B14F-4D97-AF65-F5344CB8AC3E}">
        <p14:creationId xmlns:p14="http://schemas.microsoft.com/office/powerpoint/2010/main" val="22561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cs typeface="Times New Roman" panose="02020603050405020304" pitchFamily="18" charset="0"/>
              </a:rPr>
              <a:t>Pump control by varying speed:Static + friction head</a:t>
            </a:r>
            <a:endParaRPr lang="en-US" altLang="en-US" sz="3200" smtClean="0">
              <a:cs typeface="Times New Roman" panose="02020603050405020304" pitchFamily="18" charset="0"/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905000"/>
            <a:ext cx="4191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anose="02020603050405020304" pitchFamily="18" charset="0"/>
              </a:rPr>
              <a:t>Operating point for the pump moves relative to the lines of constant pump efficiency when the speed is changed</a:t>
            </a:r>
            <a:r>
              <a:rPr lang="en-US" altLang="en-US" sz="20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anose="02020603050405020304" pitchFamily="18" charset="0"/>
              </a:rPr>
              <a:t>The reduction in flow is no longer proportional to speed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anose="02020603050405020304" pitchFamily="18" charset="0"/>
              </a:rPr>
              <a:t>A small turn down in speed could give a big reduction in flow rate and pump efficiency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anose="02020603050405020304" pitchFamily="18" charset="0"/>
              </a:rPr>
              <a:t>At the lowest </a:t>
            </a:r>
            <a:r>
              <a:rPr lang="en-US" altLang="en-US" sz="2000" smtClean="0">
                <a:cs typeface="Times New Roman" panose="02020603050405020304" pitchFamily="18" charset="0"/>
              </a:rPr>
              <a:t>speed illustrated,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(1184 </a:t>
            </a:r>
            <a:r>
              <a:rPr lang="en-US" altLang="en-US" sz="2000" smtClean="0">
                <a:cs typeface="Times New Roman" panose="02020603050405020304" pitchFamily="18" charset="0"/>
              </a:rPr>
              <a:t>rpm),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the pump does not generate sufficient head to pump any liquid into the system </a:t>
            </a:r>
          </a:p>
        </p:txBody>
      </p:sp>
      <p:pic>
        <p:nvPicPr>
          <p:cNvPr id="280580" name="Picture 8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057400"/>
            <a:ext cx="4495800" cy="3865563"/>
          </a:xfrm>
          <a:noFill/>
        </p:spPr>
      </p:pic>
    </p:spTree>
    <p:extLst>
      <p:ext uri="{BB962C8B-B14F-4D97-AF65-F5344CB8AC3E}">
        <p14:creationId xmlns:p14="http://schemas.microsoft.com/office/powerpoint/2010/main" val="8060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cs typeface="Times New Roman" panose="02020603050405020304" pitchFamily="18" charset="0"/>
              </a:rPr>
              <a:t>Pumps in parallel switched to meet demand</a:t>
            </a:r>
            <a:r>
              <a:rPr lang="en-US" altLang="en-US" sz="3200" smtClean="0"/>
              <a:t> </a:t>
            </a:r>
          </a:p>
        </p:txBody>
      </p:sp>
      <p:pic>
        <p:nvPicPr>
          <p:cNvPr id="28160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3058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1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cs typeface="Times New Roman" panose="02020603050405020304" pitchFamily="18" charset="0"/>
              </a:rPr>
              <a:t>Pumps in parallel with system curve</a:t>
            </a:r>
            <a:r>
              <a:rPr lang="en-US" altLang="en-US" sz="3200" smtClean="0"/>
              <a:t> </a:t>
            </a:r>
          </a:p>
        </p:txBody>
      </p:sp>
      <p:pic>
        <p:nvPicPr>
          <p:cNvPr id="2826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8213"/>
            <a:ext cx="76962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9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Control of Pump Flow by Changing System Resistance Using a Valve</a:t>
            </a:r>
            <a:endParaRPr lang="en-GB" altLang="en-US" sz="2400" smtClean="0"/>
          </a:p>
        </p:txBody>
      </p:sp>
      <p:pic>
        <p:nvPicPr>
          <p:cNvPr id="283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90713"/>
            <a:ext cx="67056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6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itle 1"/>
          <p:cNvSpPr>
            <a:spLocks noGrp="1"/>
          </p:cNvSpPr>
          <p:nvPr>
            <p:ph type="title" idx="4294967295"/>
          </p:nvPr>
        </p:nvSpPr>
        <p:spPr>
          <a:xfrm>
            <a:off x="628650" y="118384"/>
            <a:ext cx="7886700" cy="592816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Fixed Flow reduction </a:t>
            </a:r>
            <a:r>
              <a:rPr lang="en-US" altLang="en-US" sz="3200" b="1" dirty="0" smtClean="0"/>
              <a:t>-</a:t>
            </a:r>
            <a:r>
              <a:rPr lang="en-US" altLang="en-US" sz="3200" i="1" dirty="0" smtClean="0"/>
              <a:t> </a:t>
            </a:r>
            <a:r>
              <a:rPr lang="en-US" altLang="en-US" sz="3200" b="1" i="1" dirty="0" smtClean="0"/>
              <a:t>Impeller trimming</a:t>
            </a:r>
            <a:endParaRPr lang="en-GB" altLang="en-US" sz="3200" dirty="0" smtClean="0"/>
          </a:p>
        </p:txBody>
      </p:sp>
      <p:grpSp>
        <p:nvGrpSpPr>
          <p:cNvPr id="284675" name="Group 2"/>
          <p:cNvGrpSpPr>
            <a:grpSpLocks/>
          </p:cNvGrpSpPr>
          <p:nvPr/>
        </p:nvGrpSpPr>
        <p:grpSpPr bwMode="auto">
          <a:xfrm>
            <a:off x="1162163" y="927265"/>
            <a:ext cx="6819673" cy="4187371"/>
            <a:chOff x="5367" y="3684"/>
            <a:chExt cx="4947" cy="4114"/>
          </a:xfrm>
        </p:grpSpPr>
        <p:pic>
          <p:nvPicPr>
            <p:cNvPr id="28468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" y="3684"/>
              <a:ext cx="4947" cy="3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682" name="Text Box 4"/>
            <p:cNvSpPr txBox="1">
              <a:spLocks noChangeArrowheads="1"/>
            </p:cNvSpPr>
            <p:nvPr/>
          </p:nvSpPr>
          <p:spPr bwMode="auto">
            <a:xfrm>
              <a:off x="5928" y="7424"/>
              <a:ext cx="3553" cy="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GB" altLang="en-US" sz="1100" b="1">
                  <a:latin typeface="Calibri" panose="020F0502020204030204" pitchFamily="34" charset="0"/>
                </a:rPr>
                <a:t>Before Impeller trimming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846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28467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732976"/>
              </p:ext>
            </p:extLst>
          </p:nvPr>
        </p:nvGraphicFramePr>
        <p:xfrm>
          <a:off x="7155543" y="5114635"/>
          <a:ext cx="1495425" cy="1435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1498600" imgH="1714500" progId="Equation.3">
                  <p:embed/>
                </p:oleObj>
              </mc:Choice>
              <mc:Fallback>
                <p:oleObj name="Equation" r:id="rId4" imgW="1498600" imgH="171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5543" y="5114635"/>
                        <a:ext cx="1495425" cy="1435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44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96686" y="406400"/>
            <a:ext cx="7532914" cy="5617029"/>
            <a:chOff x="5367" y="10344"/>
            <a:chExt cx="5046" cy="3625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" y="10344"/>
              <a:ext cx="5046" cy="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5741" y="13595"/>
              <a:ext cx="3553" cy="3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GB" sz="1050" b="1" dirty="0">
                  <a:latin typeface="Calibri" pitchFamily="34" charset="0"/>
                </a:rPr>
                <a:t>After Impeller Trimming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293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303657" cy="639762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Meeting variable flow reduction </a:t>
            </a:r>
            <a:r>
              <a:rPr lang="en-US" altLang="en-US" sz="2800" b="1" dirty="0" smtClean="0"/>
              <a:t>-</a:t>
            </a:r>
            <a:r>
              <a:rPr lang="en-US" altLang="en-US" sz="2800" b="1" i="1" dirty="0" smtClean="0"/>
              <a:t>Variable </a:t>
            </a:r>
            <a:r>
              <a:rPr lang="en-US" altLang="en-US" sz="2800" b="1" i="1" dirty="0" smtClean="0"/>
              <a:t>Speed Drives </a:t>
            </a:r>
            <a:r>
              <a:rPr lang="en-US" altLang="en-US" sz="2400" b="1" i="1" dirty="0" smtClean="0"/>
              <a:t>(VSDs)</a:t>
            </a:r>
            <a:endParaRPr lang="en-GB" altLang="en-US" sz="2400" dirty="0" smtClean="0"/>
          </a:p>
        </p:txBody>
      </p:sp>
      <p:pic>
        <p:nvPicPr>
          <p:cNvPr id="2857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9" y="682171"/>
            <a:ext cx="7707085" cy="590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5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smtClean="0"/>
              <a:t>6.7 Energy Conservation Opportunities in Pumping Systems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9144000" cy="411480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Ensure adequate NPSH at site of installation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Operate pumps near best efficiency point.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Modify pumping system/pumps losses to minimize throttling.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Adapt to wide load variation with variable speed drives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Stop running multiple pumps - add an auto-start for an on-line spare or add a booster pump in the problem area.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Conduct water balance to minimise water consumption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/>
              <a:t>Replace old pumps by energy efficient pumps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8423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391886" y="100682"/>
            <a:ext cx="839492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Solved Example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cooling water circuit of a process industry is depicted in the figure below. Cooling water is pumped to three heat exchangers via pipes 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A, 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 and C where flow is throttled depending upon the requirement. The diameter of pipes and measured velocities with non-contact ultrasonic flow meter in each pipe are indicated in the figure.</a:t>
            </a:r>
            <a:r>
              <a:rPr lang="en-US" altLang="en-US" sz="11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938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4" y="2000248"/>
            <a:ext cx="4521200" cy="305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2" name="Rectangle 3"/>
          <p:cNvSpPr>
            <a:spLocks noChangeArrowheads="1"/>
          </p:cNvSpPr>
          <p:nvPr/>
        </p:nvSpPr>
        <p:spPr bwMode="auto">
          <a:xfrm>
            <a:off x="1196067" y="4720090"/>
            <a:ext cx="6786563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9006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are the other data: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motor power  		: 50.7 kW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 efficiency at operating load	: 90%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 discharge pressure 		: 3.4 kg/cm</a:t>
            </a:r>
            <a:r>
              <a:rPr lang="en-US" alt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Suction head 			: 2 meters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efficiency of the pump.</a:t>
            </a:r>
            <a:r>
              <a:rPr lang="en-US" altLang="en-US" sz="1050" dirty="0">
                <a:cs typeface="Arial" panose="020B0604020202020204" pitchFamily="34" charset="0"/>
              </a:rPr>
              <a:t> 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cs typeface="Times New Roman" panose="02020603050405020304" pitchFamily="18" charset="0"/>
              </a:rPr>
              <a:t>Hydraulic power, </a:t>
            </a:r>
            <a:r>
              <a:rPr lang="en-US" altLang="en-US" sz="3200" b="1" dirty="0" smtClean="0">
                <a:cs typeface="Times New Roman" panose="02020603050405020304" pitchFamily="18" charset="0"/>
              </a:rPr>
              <a:t>pump shaft power and electrical input power</a:t>
            </a:r>
            <a:r>
              <a:rPr lang="en-US" altLang="en-US" sz="3200" dirty="0" smtClean="0"/>
              <a:t> 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pPr algn="just" eaLnBrk="1" hangingPunct="1">
              <a:spcAft>
                <a:spcPct val="40000"/>
              </a:spcAft>
              <a:tabLst>
                <a:tab pos="395288" algn="l"/>
              </a:tabLst>
            </a:pPr>
            <a:r>
              <a:rPr lang="en-US" altLang="en-US" sz="2000" b="1" dirty="0" smtClean="0">
                <a:cs typeface="Times New Roman" panose="02020603050405020304" pitchFamily="18" charset="0"/>
              </a:rPr>
              <a:t>Hydraulic power </a:t>
            </a:r>
            <a:r>
              <a:rPr lang="en-US" altLang="en-US" sz="2000" b="1" dirty="0" err="1" smtClean="0">
                <a:cs typeface="Times New Roman" panose="02020603050405020304" pitchFamily="18" charset="0"/>
              </a:rPr>
              <a:t>P</a:t>
            </a:r>
            <a:r>
              <a:rPr lang="en-US" altLang="en-US" sz="2000" b="1" baseline="-30000" dirty="0" err="1" smtClean="0">
                <a:cs typeface="Times New Roman" panose="02020603050405020304" pitchFamily="18" charset="0"/>
              </a:rPr>
              <a:t>h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= </a:t>
            </a:r>
            <a:r>
              <a:rPr lang="en-US" altLang="en-US" sz="2000" u="sng" dirty="0" smtClean="0">
                <a:cs typeface="Times New Roman" panose="02020603050405020304" pitchFamily="18" charset="0"/>
              </a:rPr>
              <a:t>Q (m</a:t>
            </a:r>
            <a:r>
              <a:rPr lang="en-US" altLang="en-US" sz="2000" u="sng" baseline="30000" dirty="0" smtClean="0">
                <a:cs typeface="Times New Roman" panose="02020603050405020304" pitchFamily="18" charset="0"/>
              </a:rPr>
              <a:t>3</a:t>
            </a:r>
            <a:r>
              <a:rPr lang="en-US" altLang="en-US" sz="2000" u="sng" dirty="0" smtClean="0">
                <a:cs typeface="Times New Roman" panose="02020603050405020304" pitchFamily="18" charset="0"/>
              </a:rPr>
              <a:t>/s) x </a:t>
            </a:r>
            <a:r>
              <a:rPr lang="en-US" altLang="en-US" sz="2000" u="sng" smtClean="0">
                <a:cs typeface="Times New Roman" panose="02020603050405020304" pitchFamily="18" charset="0"/>
              </a:rPr>
              <a:t>Total head, </a:t>
            </a:r>
            <a:r>
              <a:rPr lang="en-US" altLang="en-US" sz="2000" u="sng" dirty="0" err="1" smtClean="0">
                <a:cs typeface="Times New Roman" panose="02020603050405020304" pitchFamily="18" charset="0"/>
              </a:rPr>
              <a:t>h</a:t>
            </a:r>
            <a:r>
              <a:rPr lang="en-US" altLang="en-US" sz="2000" u="sng" baseline="-30000" dirty="0" err="1" smtClean="0">
                <a:cs typeface="Times New Roman" panose="02020603050405020304" pitchFamily="18" charset="0"/>
              </a:rPr>
              <a:t>d</a:t>
            </a:r>
            <a:r>
              <a:rPr lang="en-US" altLang="en-US" sz="2000" u="sng" baseline="-300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000" u="sng" dirty="0" smtClean="0">
                <a:cs typeface="Times New Roman" panose="02020603050405020304" pitchFamily="18" charset="0"/>
              </a:rPr>
              <a:t>- </a:t>
            </a:r>
            <a:r>
              <a:rPr lang="en-US" altLang="en-US" sz="2000" u="sng" dirty="0" err="1" smtClean="0">
                <a:cs typeface="Times New Roman" panose="02020603050405020304" pitchFamily="18" charset="0"/>
              </a:rPr>
              <a:t>h</a:t>
            </a:r>
            <a:r>
              <a:rPr lang="en-US" altLang="en-US" sz="2000" u="sng" baseline="-30000" dirty="0" err="1" smtClean="0">
                <a:cs typeface="Times New Roman" panose="02020603050405020304" pitchFamily="18" charset="0"/>
              </a:rPr>
              <a:t>s</a:t>
            </a:r>
            <a:r>
              <a:rPr lang="en-US" altLang="en-US" sz="2000" u="sng" dirty="0" smtClean="0">
                <a:cs typeface="Times New Roman" panose="02020603050405020304" pitchFamily="18" charset="0"/>
              </a:rPr>
              <a:t> (m) x </a:t>
            </a:r>
            <a:r>
              <a:rPr lang="en-US" altLang="en-US" sz="2000" u="sng" dirty="0" smtClean="0">
                <a:cs typeface="Times New Roman" panose="02020603050405020304" pitchFamily="18" charset="0"/>
                <a:sym typeface="SymbolPS" pitchFamily="18" charset="2"/>
              </a:rPr>
              <a:t></a:t>
            </a:r>
            <a:r>
              <a:rPr lang="en-US" altLang="en-US" sz="2000" u="sng" dirty="0" smtClean="0">
                <a:cs typeface="Times New Roman" panose="02020603050405020304" pitchFamily="18" charset="0"/>
              </a:rPr>
              <a:t> (kg/m</a:t>
            </a:r>
            <a:r>
              <a:rPr lang="en-US" altLang="en-US" sz="2000" u="sng" baseline="30000" dirty="0" smtClean="0">
                <a:cs typeface="Times New Roman" panose="02020603050405020304" pitchFamily="18" charset="0"/>
              </a:rPr>
              <a:t>3</a:t>
            </a:r>
            <a:r>
              <a:rPr lang="en-US" altLang="en-US" sz="2000" u="sng" dirty="0" smtClean="0">
                <a:cs typeface="Times New Roman" panose="02020603050405020304" pitchFamily="18" charset="0"/>
              </a:rPr>
              <a:t>) x g (m</a:t>
            </a:r>
            <a:r>
              <a:rPr lang="en-US" altLang="en-US" sz="2000" u="sng" baseline="30000" dirty="0" smtClean="0">
                <a:cs typeface="Times New Roman" panose="02020603050405020304" pitchFamily="18" charset="0"/>
              </a:rPr>
              <a:t>2</a:t>
            </a:r>
            <a:r>
              <a:rPr lang="en-US" altLang="en-US" sz="2000" u="sng" dirty="0" smtClean="0">
                <a:cs typeface="Times New Roman" panose="02020603050405020304" pitchFamily="18" charset="0"/>
              </a:rPr>
              <a:t>/s)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 						      1000</a:t>
            </a:r>
          </a:p>
          <a:p>
            <a:pPr algn="just" eaLnBrk="1" hangingPunct="1">
              <a:spcAft>
                <a:spcPct val="40000"/>
              </a:spcAft>
              <a:buFontTx/>
              <a:buNone/>
              <a:tabLst>
                <a:tab pos="395288" algn="l"/>
              </a:tabLst>
            </a:pPr>
            <a:r>
              <a:rPr lang="en-US" altLang="en-US" sz="1800" dirty="0" smtClean="0">
                <a:cs typeface="Times New Roman" panose="02020603050405020304" pitchFamily="18" charset="0"/>
              </a:rPr>
              <a:t>      </a:t>
            </a:r>
            <a:r>
              <a:rPr lang="en-US" altLang="en-US" sz="2000" i="1" dirty="0" smtClean="0">
                <a:cs typeface="Times New Roman" panose="02020603050405020304" pitchFamily="18" charset="0"/>
              </a:rPr>
              <a:t>Where </a:t>
            </a:r>
            <a:r>
              <a:rPr lang="en-US" altLang="en-US" sz="2000" i="1" dirty="0" err="1" smtClean="0">
                <a:cs typeface="Times New Roman" panose="02020603050405020304" pitchFamily="18" charset="0"/>
              </a:rPr>
              <a:t>h</a:t>
            </a:r>
            <a:r>
              <a:rPr lang="en-US" altLang="en-US" sz="2000" i="1" baseline="-30000" dirty="0" err="1" smtClean="0">
                <a:cs typeface="Times New Roman" panose="02020603050405020304" pitchFamily="18" charset="0"/>
              </a:rPr>
              <a:t>d</a:t>
            </a:r>
            <a:r>
              <a:rPr lang="en-US" altLang="en-US" sz="2000" i="1" dirty="0" smtClean="0">
                <a:cs typeface="Times New Roman" panose="02020603050405020304" pitchFamily="18" charset="0"/>
              </a:rPr>
              <a:t>  - </a:t>
            </a:r>
            <a:r>
              <a:rPr lang="en-US" altLang="en-US" sz="2000" i="1" smtClean="0">
                <a:cs typeface="Times New Roman" panose="02020603050405020304" pitchFamily="18" charset="0"/>
              </a:rPr>
              <a:t>discharge head, </a:t>
            </a:r>
            <a:r>
              <a:rPr lang="en-US" altLang="en-US" sz="2000" i="1" dirty="0" err="1" smtClean="0">
                <a:cs typeface="Times New Roman" panose="02020603050405020304" pitchFamily="18" charset="0"/>
              </a:rPr>
              <a:t>h</a:t>
            </a:r>
            <a:r>
              <a:rPr lang="en-US" altLang="en-US" sz="2000" i="1" baseline="-30000" dirty="0" err="1" smtClean="0">
                <a:cs typeface="Times New Roman" panose="02020603050405020304" pitchFamily="18" charset="0"/>
              </a:rPr>
              <a:t>s</a:t>
            </a:r>
            <a:r>
              <a:rPr lang="en-US" altLang="en-US" sz="2000" i="1" dirty="0" smtClean="0">
                <a:cs typeface="Times New Roman" panose="02020603050405020304" pitchFamily="18" charset="0"/>
              </a:rPr>
              <a:t> – </a:t>
            </a:r>
            <a:r>
              <a:rPr lang="en-US" altLang="en-US" sz="2000" i="1" smtClean="0">
                <a:cs typeface="Times New Roman" panose="02020603050405020304" pitchFamily="18" charset="0"/>
              </a:rPr>
              <a:t>suction head, </a:t>
            </a:r>
            <a:r>
              <a:rPr lang="en-US" altLang="en-US" sz="2000" i="1" dirty="0" smtClean="0">
                <a:cs typeface="Times New Roman" panose="02020603050405020304" pitchFamily="18" charset="0"/>
                <a:sym typeface="SymbolPS" pitchFamily="18" charset="2"/>
              </a:rPr>
              <a:t></a:t>
            </a:r>
            <a:r>
              <a:rPr lang="en-US" altLang="en-US" sz="2000" i="1" dirty="0" smtClean="0">
                <a:cs typeface="Times New Roman" panose="02020603050405020304" pitchFamily="18" charset="0"/>
              </a:rPr>
              <a:t> - density of </a:t>
            </a:r>
            <a:r>
              <a:rPr lang="en-US" altLang="en-US" sz="2000" i="1" smtClean="0">
                <a:cs typeface="Times New Roman" panose="02020603050405020304" pitchFamily="18" charset="0"/>
              </a:rPr>
              <a:t>the fluid, </a:t>
            </a:r>
            <a:r>
              <a:rPr lang="en-US" altLang="en-US" sz="2000" i="1" dirty="0" smtClean="0">
                <a:cs typeface="Times New Roman" panose="02020603050405020304" pitchFamily="18" charset="0"/>
              </a:rPr>
              <a:t>g – acceleration due to gravity</a:t>
            </a:r>
          </a:p>
          <a:p>
            <a:pPr algn="just" eaLnBrk="1" hangingPunct="1">
              <a:spcAft>
                <a:spcPct val="40000"/>
              </a:spcAft>
              <a:buFontTx/>
              <a:buNone/>
              <a:tabLst>
                <a:tab pos="395288" algn="l"/>
              </a:tabLst>
            </a:pPr>
            <a:endParaRPr lang="en-US" altLang="en-US" sz="2000" b="1" i="1" dirty="0" smtClean="0">
              <a:cs typeface="Times New Roman" panose="02020603050405020304" pitchFamily="18" charset="0"/>
            </a:endParaRPr>
          </a:p>
          <a:p>
            <a:pPr eaLnBrk="1" hangingPunct="1">
              <a:spcAft>
                <a:spcPct val="40000"/>
              </a:spcAft>
              <a:tabLst>
                <a:tab pos="395288" algn="l"/>
              </a:tabLst>
            </a:pPr>
            <a:r>
              <a:rPr lang="en-US" altLang="en-US" sz="2000" b="1" dirty="0" smtClean="0">
                <a:cs typeface="Times New Roman" panose="02020603050405020304" pitchFamily="18" charset="0"/>
              </a:rPr>
              <a:t>Pump shaft power P</a:t>
            </a:r>
            <a:r>
              <a:rPr lang="en-US" altLang="en-US" sz="2000" b="1" baseline="-30000" dirty="0" smtClean="0">
                <a:cs typeface="Times New Roman" panose="02020603050405020304" pitchFamily="18" charset="0"/>
              </a:rPr>
              <a:t>s</a:t>
            </a:r>
            <a:r>
              <a:rPr lang="en-US" altLang="en-US" sz="2000" baseline="-300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= </a:t>
            </a:r>
            <a:r>
              <a:rPr lang="en-US" altLang="en-US" sz="2000" baseline="-300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000" u="sng" smtClean="0">
                <a:cs typeface="Times New Roman" panose="02020603050405020304" pitchFamily="18" charset="0"/>
              </a:rPr>
              <a:t>Hydraulic power, </a:t>
            </a:r>
            <a:r>
              <a:rPr lang="en-US" altLang="en-US" sz="2000" u="sng" dirty="0" err="1" smtClean="0">
                <a:cs typeface="Times New Roman" panose="02020603050405020304" pitchFamily="18" charset="0"/>
              </a:rPr>
              <a:t>P</a:t>
            </a:r>
            <a:r>
              <a:rPr lang="en-US" altLang="en-US" sz="2000" u="sng" baseline="-30000" dirty="0" err="1" smtClean="0">
                <a:cs typeface="Times New Roman" panose="02020603050405020304" pitchFamily="18" charset="0"/>
              </a:rPr>
              <a:t>h</a:t>
            </a:r>
            <a:r>
              <a:rPr lang="en-US" altLang="en-US" sz="2000" baseline="-300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 					                              </a:t>
            </a:r>
            <a:r>
              <a:rPr lang="en-US" altLang="en-US" sz="2000" smtClean="0">
                <a:cs typeface="Times New Roman" panose="02020603050405020304" pitchFamily="18" charset="0"/>
              </a:rPr>
              <a:t>pump efficiency, </a:t>
            </a:r>
            <a:r>
              <a:rPr lang="en-US" altLang="en-US" sz="2000" dirty="0" smtClean="0">
                <a:cs typeface="Times New Roman" panose="02020603050405020304" pitchFamily="18" charset="0"/>
                <a:sym typeface="SymbolPS" pitchFamily="18" charset="2"/>
              </a:rPr>
              <a:t></a:t>
            </a:r>
            <a:r>
              <a:rPr lang="en-US" altLang="en-US" sz="2000" baseline="-30000" dirty="0" smtClean="0">
                <a:cs typeface="Times New Roman" panose="02020603050405020304" pitchFamily="18" charset="0"/>
              </a:rPr>
              <a:t>Pump</a:t>
            </a:r>
          </a:p>
          <a:p>
            <a:pPr eaLnBrk="1" hangingPunct="1">
              <a:spcAft>
                <a:spcPct val="40000"/>
              </a:spcAft>
              <a:buFontTx/>
              <a:buNone/>
              <a:tabLst>
                <a:tab pos="395288" algn="l"/>
              </a:tabLst>
            </a:pP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eaLnBrk="1" hangingPunct="1">
              <a:spcAft>
                <a:spcPct val="40000"/>
              </a:spcAft>
              <a:tabLst>
                <a:tab pos="395288" algn="l"/>
              </a:tabLst>
            </a:pPr>
            <a:r>
              <a:rPr lang="en-US" altLang="en-US" sz="2000" b="1" dirty="0" smtClean="0">
                <a:cs typeface="Times New Roman" panose="02020603050405020304" pitchFamily="18" charset="0"/>
              </a:rPr>
              <a:t>Electrical input power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= </a:t>
            </a:r>
            <a:r>
              <a:rPr lang="en-US" altLang="en-US" sz="2000" u="sng" dirty="0" smtClean="0">
                <a:cs typeface="Times New Roman" panose="02020603050405020304" pitchFamily="18" charset="0"/>
              </a:rPr>
              <a:t>Pump shaft power P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             						                           </a:t>
            </a:r>
            <a:r>
              <a:rPr lang="en-US" altLang="en-US" sz="2000" dirty="0" smtClean="0">
                <a:cs typeface="Times New Roman" panose="02020603050405020304" pitchFamily="18" charset="0"/>
                <a:sym typeface="SymbolPS" pitchFamily="18" charset="2"/>
              </a:rPr>
              <a:t></a:t>
            </a:r>
            <a:r>
              <a:rPr lang="en-US" altLang="en-US" sz="2000" baseline="-30000" dirty="0" smtClean="0">
                <a:cs typeface="Times New Roman" panose="02020603050405020304" pitchFamily="18" charset="0"/>
              </a:rPr>
              <a:t>Motor</a:t>
            </a: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eaLnBrk="1" hangingPunct="1">
              <a:spcAft>
                <a:spcPct val="40000"/>
              </a:spcAft>
              <a:tabLst>
                <a:tab pos="395288" algn="l"/>
              </a:tabLst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503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88530"/>
              </p:ext>
            </p:extLst>
          </p:nvPr>
        </p:nvGraphicFramePr>
        <p:xfrm>
          <a:off x="580572" y="624111"/>
          <a:ext cx="7910286" cy="5396642"/>
        </p:xfrm>
        <a:graphic>
          <a:graphicData uri="http://schemas.openxmlformats.org/drawingml/2006/table">
            <a:tbl>
              <a:tblPr/>
              <a:tblGrid>
                <a:gridCol w="3549473"/>
                <a:gridCol w="4360813"/>
              </a:tblGrid>
              <a:tr h="42326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Flow in pipe A  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22/7 x (0.1)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/4 x 1.5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0.011786 m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/s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6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Flow in pipe B</a:t>
                      </a:r>
                      <a:endParaRPr lang="en-IN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22/7 x (0.1)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/4 x 1.8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0.014143 m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/s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6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Flow in pipe C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22/7 x (0.2)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/4 x 2.0</a:t>
                      </a:r>
                      <a:endParaRPr lang="en-IN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0.062857 m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/s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6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flow</a:t>
                      </a:r>
                      <a:endParaRPr lang="en-IN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0.088786 m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/s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6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head</a:t>
                      </a:r>
                      <a:endParaRPr lang="en-IN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 m – 2 m = 32 m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6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Pump hydraulic power</a:t>
                      </a:r>
                      <a:endParaRPr lang="en-IN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0.088786 x 32 x 9.81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27.9 kW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27.9  x 100/50.7 x 0.9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6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Pump efficiency</a:t>
                      </a:r>
                      <a:endParaRPr lang="en-IN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61 %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2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10668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System Characteristics</a:t>
            </a:r>
            <a:endParaRPr lang="en-US" altLang="en-US" sz="9600" dirty="0" smtClean="0">
              <a:solidFill>
                <a:schemeClr val="accent2"/>
              </a:solidFill>
            </a:endParaRPr>
          </a:p>
        </p:txBody>
      </p:sp>
      <p:pic>
        <p:nvPicPr>
          <p:cNvPr id="2539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89154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6" name="Rectangle 6"/>
          <p:cNvSpPr>
            <a:spLocks noChangeArrowheads="1"/>
          </p:cNvSpPr>
          <p:nvPr/>
        </p:nvSpPr>
        <p:spPr bwMode="auto">
          <a:xfrm>
            <a:off x="533400" y="1600200"/>
            <a:ext cx="277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Times New Roman" panose="02020603050405020304" pitchFamily="18" charset="0"/>
              </a:rPr>
              <a:t>Static Head</a:t>
            </a:r>
          </a:p>
        </p:txBody>
      </p:sp>
      <p:sp>
        <p:nvSpPr>
          <p:cNvPr id="253957" name="Rectangle 7"/>
          <p:cNvSpPr>
            <a:spLocks noChangeArrowheads="1"/>
          </p:cNvSpPr>
          <p:nvPr/>
        </p:nvSpPr>
        <p:spPr bwMode="auto">
          <a:xfrm>
            <a:off x="5334000" y="1905000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Static Head vs. Flow</a:t>
            </a:r>
            <a:r>
              <a:rPr lang="en-US" altLang="en-US" sz="4000">
                <a:latin typeface="Times New Roman" panose="02020603050405020304" pitchFamily="18" charset="0"/>
              </a:rPr>
              <a:t> </a:t>
            </a:r>
            <a:endParaRPr lang="en-US" altLang="en-US" sz="6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Dynamic (</a:t>
            </a:r>
            <a:r>
              <a:rPr lang="en-US" altLang="en-US" smtClean="0">
                <a:solidFill>
                  <a:schemeClr val="accent2"/>
                </a:solidFill>
              </a:rPr>
              <a:t>Friction</a:t>
            </a:r>
            <a:r>
              <a:rPr lang="en-US" altLang="en-US" smtClean="0"/>
              <a:t>) Head</a:t>
            </a:r>
          </a:p>
        </p:txBody>
      </p:sp>
      <p:pic>
        <p:nvPicPr>
          <p:cNvPr id="2549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0013"/>
            <a:ext cx="71628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0" name="Rectangle 6"/>
          <p:cNvSpPr>
            <a:spLocks noChangeArrowheads="1"/>
          </p:cNvSpPr>
          <p:nvPr/>
        </p:nvSpPr>
        <p:spPr bwMode="auto">
          <a:xfrm>
            <a:off x="2362200" y="62484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Friction Head vs. Flow</a:t>
            </a:r>
            <a:endParaRPr lang="en-US" altLang="en-US" sz="5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System with </a:t>
            </a:r>
            <a:r>
              <a:rPr lang="en-US" altLang="en-US" smtClean="0">
                <a:solidFill>
                  <a:schemeClr val="accent2"/>
                </a:solidFill>
              </a:rPr>
              <a:t>high static head</a:t>
            </a:r>
          </a:p>
        </p:txBody>
      </p:sp>
      <p:pic>
        <p:nvPicPr>
          <p:cNvPr id="2560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7488"/>
            <a:ext cx="7467600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System with </a:t>
            </a:r>
            <a:r>
              <a:rPr lang="en-US" altLang="en-US" smtClean="0">
                <a:solidFill>
                  <a:schemeClr val="accent2"/>
                </a:solidFill>
              </a:rPr>
              <a:t>low static head</a:t>
            </a:r>
          </a:p>
        </p:txBody>
      </p:sp>
      <p:pic>
        <p:nvPicPr>
          <p:cNvPr id="2570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2225"/>
            <a:ext cx="73152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8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Pump curve</a:t>
            </a:r>
          </a:p>
        </p:txBody>
      </p:sp>
      <p:pic>
        <p:nvPicPr>
          <p:cNvPr id="258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7950"/>
            <a:ext cx="66294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6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1541</Words>
  <Application>Microsoft Office PowerPoint</Application>
  <PresentationFormat>On-screen Show (4:3)</PresentationFormat>
  <Paragraphs>353</Paragraphs>
  <Slides>40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Bitmap Image</vt:lpstr>
      <vt:lpstr>Equation</vt:lpstr>
      <vt:lpstr>Pumps and Pumping Systems</vt:lpstr>
      <vt:lpstr>Pumps and Pumping Systems</vt:lpstr>
      <vt:lpstr>Pump Performance Curve</vt:lpstr>
      <vt:lpstr>Hydraulic power, pump shaft power and electrical input power </vt:lpstr>
      <vt:lpstr>System Characteristics</vt:lpstr>
      <vt:lpstr>Dynamic (Friction) Head</vt:lpstr>
      <vt:lpstr>System with high static head</vt:lpstr>
      <vt:lpstr>System with low static head</vt:lpstr>
      <vt:lpstr>Pump curve</vt:lpstr>
      <vt:lpstr>Pump operating point</vt:lpstr>
      <vt:lpstr>Typical pump characteristic curves</vt:lpstr>
      <vt:lpstr>Selecting a pump</vt:lpstr>
      <vt:lpstr>Selecting a pump</vt:lpstr>
      <vt:lpstr>Selecting a pump</vt:lpstr>
      <vt:lpstr>Selecting a pump</vt:lpstr>
      <vt:lpstr>Selecting a pump</vt:lpstr>
      <vt:lpstr>Efficiency Curves</vt:lpstr>
      <vt:lpstr>If we select E, then the pump efficiency is 60%</vt:lpstr>
      <vt:lpstr>If we select A, then the pump efficiency is 50% </vt:lpstr>
      <vt:lpstr>Using oversized pump !</vt:lpstr>
      <vt:lpstr>PowerPoint Presentation</vt:lpstr>
      <vt:lpstr>Flow vs Speed</vt:lpstr>
      <vt:lpstr>Head Vs speed</vt:lpstr>
      <vt:lpstr>Power Vs Speed</vt:lpstr>
      <vt:lpstr>The affinity law for a centrifugal pump with the speed held constant and the impeller diameter changed</vt:lpstr>
      <vt:lpstr>Effect of speed variation</vt:lpstr>
      <vt:lpstr>Flow Control Strategies Reducing impeller diameter</vt:lpstr>
      <vt:lpstr>Impeller Diameter Reduction on Centrifugal Pump Performance </vt:lpstr>
      <vt:lpstr>Pump suction performance (NPSH)</vt:lpstr>
      <vt:lpstr>Pump control by varying speed:Pure friction head</vt:lpstr>
      <vt:lpstr>Pump control by varying speed:Static + friction head</vt:lpstr>
      <vt:lpstr>Pumps in parallel switched to meet demand </vt:lpstr>
      <vt:lpstr>Pumps in parallel with system curve </vt:lpstr>
      <vt:lpstr>Control of Pump Flow by Changing System Resistance Using a Valve</vt:lpstr>
      <vt:lpstr>Fixed Flow reduction - Impeller trimming</vt:lpstr>
      <vt:lpstr>PowerPoint Presentation</vt:lpstr>
      <vt:lpstr>Meeting variable flow reduction -Variable Speed Drives (VSDs)</vt:lpstr>
      <vt:lpstr>6.7 Energy Conservation Opportunities in Pumping Systems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Pumps and Pumping Systems</dc:title>
  <dc:creator>varun</dc:creator>
  <cp:lastModifiedBy>NPC</cp:lastModifiedBy>
  <cp:revision>9</cp:revision>
  <dcterms:created xsi:type="dcterms:W3CDTF">2018-05-14T14:56:02Z</dcterms:created>
  <dcterms:modified xsi:type="dcterms:W3CDTF">2018-05-15T05:16:13Z</dcterms:modified>
</cp:coreProperties>
</file>